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2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3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4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5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6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7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18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19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20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21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theme/theme22.xml" ContentType="application/vnd.openxmlformats-officedocument.theme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theme/themeOverride2.xml" ContentType="application/vnd.openxmlformats-officedocument.themeOverrid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6.xml" ContentType="application/vnd.openxmlformats-officedocument.presentationml.notesSlid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6" r:id="rId3"/>
    <p:sldMasterId id="2147483700" r:id="rId4"/>
    <p:sldMasterId id="2147483714" r:id="rId5"/>
    <p:sldMasterId id="2147483728" r:id="rId6"/>
    <p:sldMasterId id="2147483742" r:id="rId7"/>
    <p:sldMasterId id="2147483756" r:id="rId8"/>
    <p:sldMasterId id="2147483770" r:id="rId9"/>
    <p:sldMasterId id="2147483784" r:id="rId10"/>
    <p:sldMasterId id="2147483812" r:id="rId11"/>
    <p:sldMasterId id="2147483826" r:id="rId12"/>
    <p:sldMasterId id="2147483840" r:id="rId13"/>
    <p:sldMasterId id="2147483854" r:id="rId14"/>
    <p:sldMasterId id="2147483868" r:id="rId15"/>
    <p:sldMasterId id="2147483882" r:id="rId16"/>
    <p:sldMasterId id="2147483896" r:id="rId17"/>
    <p:sldMasterId id="2147483910" r:id="rId18"/>
    <p:sldMasterId id="2147483924" r:id="rId19"/>
    <p:sldMasterId id="2147483938" r:id="rId20"/>
    <p:sldMasterId id="2147483952" r:id="rId21"/>
    <p:sldMasterId id="2147483966" r:id="rId22"/>
    <p:sldMasterId id="2147483980" r:id="rId23"/>
  </p:sldMasterIdLst>
  <p:notesMasterIdLst>
    <p:notesMasterId r:id="rId73"/>
  </p:notesMasterIdLst>
  <p:sldIdLst>
    <p:sldId id="257" r:id="rId24"/>
    <p:sldId id="1077" r:id="rId25"/>
    <p:sldId id="1081" r:id="rId26"/>
    <p:sldId id="1082" r:id="rId27"/>
    <p:sldId id="1083" r:id="rId28"/>
    <p:sldId id="1084" r:id="rId29"/>
    <p:sldId id="1085" r:id="rId30"/>
    <p:sldId id="1086" r:id="rId31"/>
    <p:sldId id="897" r:id="rId32"/>
    <p:sldId id="898" r:id="rId33"/>
    <p:sldId id="1054" r:id="rId34"/>
    <p:sldId id="901" r:id="rId35"/>
    <p:sldId id="902" r:id="rId36"/>
    <p:sldId id="1030" r:id="rId37"/>
    <p:sldId id="1032" r:id="rId38"/>
    <p:sldId id="1033" r:id="rId39"/>
    <p:sldId id="1034" r:id="rId40"/>
    <p:sldId id="1036" r:id="rId41"/>
    <p:sldId id="1037" r:id="rId42"/>
    <p:sldId id="1038" r:id="rId43"/>
    <p:sldId id="1040" r:id="rId44"/>
    <p:sldId id="1041" r:id="rId45"/>
    <p:sldId id="1042" r:id="rId46"/>
    <p:sldId id="1043" r:id="rId47"/>
    <p:sldId id="921" r:id="rId48"/>
    <p:sldId id="922" r:id="rId49"/>
    <p:sldId id="923" r:id="rId50"/>
    <p:sldId id="1014" r:id="rId51"/>
    <p:sldId id="1010" r:id="rId52"/>
    <p:sldId id="1006" r:id="rId53"/>
    <p:sldId id="1007" r:id="rId54"/>
    <p:sldId id="1087" r:id="rId55"/>
    <p:sldId id="1088" r:id="rId56"/>
    <p:sldId id="1089" r:id="rId57"/>
    <p:sldId id="1103" r:id="rId58"/>
    <p:sldId id="1104" r:id="rId59"/>
    <p:sldId id="1091" r:id="rId60"/>
    <p:sldId id="1092" r:id="rId61"/>
    <p:sldId id="1093" r:id="rId62"/>
    <p:sldId id="1094" r:id="rId63"/>
    <p:sldId id="1095" r:id="rId64"/>
    <p:sldId id="1096" r:id="rId65"/>
    <p:sldId id="1097" r:id="rId66"/>
    <p:sldId id="1098" r:id="rId67"/>
    <p:sldId id="1099" r:id="rId68"/>
    <p:sldId id="1100" r:id="rId69"/>
    <p:sldId id="1105" r:id="rId70"/>
    <p:sldId id="1101" r:id="rId71"/>
    <p:sldId id="1102" r:id="rId72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8000"/>
    <a:srgbClr val="FFFF00"/>
    <a:srgbClr val="333399"/>
    <a:srgbClr val="EEECE1"/>
    <a:srgbClr val="FFFF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87474" autoAdjust="0"/>
  </p:normalViewPr>
  <p:slideViewPr>
    <p:cSldViewPr>
      <p:cViewPr varScale="1">
        <p:scale>
          <a:sx n="101" d="100"/>
          <a:sy n="101" d="100"/>
        </p:scale>
        <p:origin x="196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3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63" Type="http://schemas.openxmlformats.org/officeDocument/2006/relationships/slide" Target="slides/slide40.xml"/><Relationship Id="rId68" Type="http://schemas.openxmlformats.org/officeDocument/2006/relationships/slide" Target="slides/slide45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66" Type="http://schemas.openxmlformats.org/officeDocument/2006/relationships/slide" Target="slides/slide43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8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64" Type="http://schemas.openxmlformats.org/officeDocument/2006/relationships/slide" Target="slides/slide41.xml"/><Relationship Id="rId69" Type="http://schemas.openxmlformats.org/officeDocument/2006/relationships/slide" Target="slides/slide46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72" Type="http://schemas.openxmlformats.org/officeDocument/2006/relationships/slide" Target="slides/slide4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67" Type="http://schemas.openxmlformats.org/officeDocument/2006/relationships/slide" Target="slides/slide4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70" Type="http://schemas.openxmlformats.org/officeDocument/2006/relationships/slide" Target="slides/slide47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6.xml"/><Relationship Id="rId34" Type="http://schemas.openxmlformats.org/officeDocument/2006/relationships/slide" Target="slides/slide11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4.xlsx"/><Relationship Id="rId1" Type="http://schemas.openxmlformats.org/officeDocument/2006/relationships/themeOverride" Target="../theme/themeOverride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Arkusz_programu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Arkusz_programu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25373">
              <a:noFill/>
            </a:ln>
          </c:spPr>
          <c:invertIfNegative val="0"/>
          <c:dLbls>
            <c:spPr>
              <a:noFill/>
              <a:ln w="2537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Arkusz1!$A$2:$A$6</c:f>
              <c:strCache>
                <c:ptCount val="1"/>
                <c:pt idx="0">
                  <c:v>KP Mrocza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1"/>
                <c:pt idx="0">
                  <c:v>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95-4D1E-9556-2CA4A725E84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 w="25373">
              <a:noFill/>
            </a:ln>
          </c:spPr>
          <c:invertIfNegative val="0"/>
          <c:dLbls>
            <c:spPr>
              <a:noFill/>
              <a:ln w="2537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Arkusz1!$A$2:$A$6</c:f>
              <c:strCache>
                <c:ptCount val="1"/>
                <c:pt idx="0">
                  <c:v>KP Mrocza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1"/>
                <c:pt idx="0">
                  <c:v>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95-4D1E-9556-2CA4A725E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880928"/>
        <c:axId val="1"/>
      </c:barChart>
      <c:catAx>
        <c:axId val="15688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4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6880928"/>
        <c:crosses val="autoZero"/>
        <c:crossBetween val="between"/>
        <c:majorUnit val="20"/>
      </c:valAx>
      <c:spPr>
        <a:noFill/>
        <a:ln w="25373">
          <a:noFill/>
        </a:ln>
      </c:spPr>
    </c:plotArea>
    <c:legend>
      <c:legendPos val="b"/>
      <c:layout>
        <c:manualLayout>
          <c:xMode val="edge"/>
          <c:yMode val="edge"/>
          <c:x val="0.75439376630183319"/>
          <c:y val="5.4800199155433438E-2"/>
          <c:w val="0.18704599522563581"/>
          <c:h val="6.3949793161100763E-2"/>
        </c:manualLayout>
      </c:layout>
      <c:overlay val="0"/>
      <c:spPr>
        <a:noFill/>
        <a:ln w="25373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6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1"/>
                <c:pt idx="0">
                  <c:v>KP Mrocza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FF-4D28-872F-F96B0366F73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1"/>
                <c:pt idx="0">
                  <c:v>KP Mrocza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FF-4D28-872F-F96B0366F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2983912"/>
        <c:axId val="392979600"/>
      </c:barChart>
      <c:catAx>
        <c:axId val="392983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2979600"/>
        <c:crosses val="autoZero"/>
        <c:auto val="1"/>
        <c:lblAlgn val="ctr"/>
        <c:lblOffset val="100"/>
        <c:noMultiLvlLbl val="0"/>
      </c:catAx>
      <c:valAx>
        <c:axId val="39297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2983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965951372279388"/>
          <c:y val="5.2884928494535112E-2"/>
          <c:w val="0.14938486918644259"/>
          <c:h val="6.22277601339314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2"/>
                <c:pt idx="0">
                  <c:v>woj. kuj.-pom.</c:v>
                </c:pt>
                <c:pt idx="1">
                  <c:v>KP Mrocza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2"/>
                <c:pt idx="0">
                  <c:v>69.53</c:v>
                </c:pt>
                <c:pt idx="1">
                  <c:v>85.71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B9-4B1E-BA15-46AAFB01A1D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2"/>
                <c:pt idx="0">
                  <c:v>woj. kuj.-pom.</c:v>
                </c:pt>
                <c:pt idx="1">
                  <c:v>KP Mrocza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2"/>
                <c:pt idx="0">
                  <c:v>69.8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B9-4B1E-BA15-46AAFB01A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2977640"/>
        <c:axId val="392984304"/>
      </c:barChart>
      <c:catAx>
        <c:axId val="392977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2984304"/>
        <c:crosses val="autoZero"/>
        <c:auto val="1"/>
        <c:lblAlgn val="ctr"/>
        <c:lblOffset val="100"/>
        <c:noMultiLvlLbl val="0"/>
      </c:catAx>
      <c:valAx>
        <c:axId val="39298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2977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130654245964285"/>
          <c:y val="5.6094860133937691E-2"/>
          <c:w val="0.14938486918644259"/>
          <c:h val="5.9167378488000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1"/>
                <c:pt idx="0">
                  <c:v>KP Mrocza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72-473E-BCAF-4AEA25625FB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1"/>
                <c:pt idx="0">
                  <c:v>KP Mrocza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72-473E-BCAF-4AEA25625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2986656"/>
        <c:axId val="392980776"/>
      </c:barChart>
      <c:catAx>
        <c:axId val="39298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2980776"/>
        <c:crosses val="autoZero"/>
        <c:auto val="1"/>
        <c:lblAlgn val="ctr"/>
        <c:lblOffset val="100"/>
        <c:noMultiLvlLbl val="0"/>
      </c:catAx>
      <c:valAx>
        <c:axId val="392980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298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346887728985461"/>
          <c:y val="7.1490406915058508E-2"/>
          <c:w val="0.14798874891367211"/>
          <c:h val="6.10053350209100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2"/>
                <c:pt idx="0">
                  <c:v>woj. kuj.-pom.</c:v>
                </c:pt>
                <c:pt idx="1">
                  <c:v>KP Mrocza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2"/>
                <c:pt idx="0">
                  <c:v>49.43</c:v>
                </c:pt>
                <c:pt idx="1">
                  <c:v>66.67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4-4A03-950A-6FA25C7069E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2"/>
                <c:pt idx="0">
                  <c:v>woj. kuj.-pom.</c:v>
                </c:pt>
                <c:pt idx="1">
                  <c:v>KP Mrocza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2"/>
                <c:pt idx="0">
                  <c:v>50</c:v>
                </c:pt>
                <c:pt idx="1">
                  <c:v>71.430000000000007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F4-4A03-950A-6FA25C706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2975288"/>
        <c:axId val="392982344"/>
      </c:barChart>
      <c:catAx>
        <c:axId val="39297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2982344"/>
        <c:crosses val="autoZero"/>
        <c:auto val="1"/>
        <c:lblAlgn val="ctr"/>
        <c:lblOffset val="100"/>
        <c:noMultiLvlLbl val="0"/>
      </c:catAx>
      <c:valAx>
        <c:axId val="392982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2975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4626446118146204"/>
          <c:y val="2.1399261648523571E-2"/>
          <c:w val="0.14938486918644259"/>
          <c:h val="5.9167378488000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1"/>
                <c:pt idx="0">
                  <c:v>KP Mrocza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5F-453F-82C4-B7B8281555D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1"/>
                <c:pt idx="0">
                  <c:v>KP Mrocza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5F-453F-82C4-B7B828155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2981168"/>
        <c:axId val="392987440"/>
      </c:barChart>
      <c:catAx>
        <c:axId val="39298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2987440"/>
        <c:crosses val="autoZero"/>
        <c:auto val="1"/>
        <c:lblAlgn val="ctr"/>
        <c:lblOffset val="100"/>
        <c:noMultiLvlLbl val="0"/>
      </c:catAx>
      <c:valAx>
        <c:axId val="39298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298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962584870024925"/>
          <c:y val="5.7095806559127917E-2"/>
          <c:w val="0.14938486918644259"/>
          <c:h val="5.82130659317423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254502187928941E-2"/>
          <c:y val="3.3881156062024853E-2"/>
          <c:w val="0.9295221677878085"/>
          <c:h val="0.8640111416191851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2989008"/>
        <c:axId val="392989400"/>
      </c:barChart>
      <c:catAx>
        <c:axId val="392989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392989400"/>
        <c:crosses val="autoZero"/>
        <c:auto val="1"/>
        <c:lblAlgn val="ctr"/>
        <c:lblOffset val="100"/>
        <c:noMultiLvlLbl val="0"/>
      </c:catAx>
      <c:valAx>
        <c:axId val="392989400"/>
        <c:scaling>
          <c:orientation val="minMax"/>
          <c:max val="100"/>
          <c:min val="6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929890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1"/>
                <c:pt idx="0">
                  <c:v>KP Mrocza</c:v>
                </c:pt>
              </c:strCache>
            </c:strRef>
          </c:cat>
          <c:val>
            <c:numRef>
              <c:f>Arkusz1!$B$4:$B$9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A6-42D5-8362-217311FAD27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1"/>
                <c:pt idx="0">
                  <c:v>KP Mrocza</c:v>
                </c:pt>
              </c:strCache>
            </c:strRef>
          </c:cat>
          <c:val>
            <c:numRef>
              <c:f>Arkusz1!$C$4:$C$9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A6-42D5-8362-217311FAD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7526048"/>
        <c:axId val="327524480"/>
      </c:barChart>
      <c:catAx>
        <c:axId val="32752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7524480"/>
        <c:crosses val="autoZero"/>
        <c:auto val="1"/>
        <c:lblAlgn val="ctr"/>
        <c:lblOffset val="100"/>
        <c:noMultiLvlLbl val="0"/>
      </c:catAx>
      <c:valAx>
        <c:axId val="32752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752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300406873030883"/>
          <c:y val="5.6094860133937767E-2"/>
          <c:w val="0.14938486918644259"/>
          <c:h val="5.9167378488000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1"/>
                <c:pt idx="0">
                  <c:v>KP Mrocza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0D-4FF8-8A1F-3B9731D60AF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1"/>
                <c:pt idx="0">
                  <c:v>KP Mrocza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0D-4FF8-8A1F-3B9731D60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7526440"/>
        <c:axId val="327520952"/>
      </c:barChart>
      <c:catAx>
        <c:axId val="327526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7520952"/>
        <c:crosses val="autoZero"/>
        <c:auto val="1"/>
        <c:lblAlgn val="ctr"/>
        <c:lblOffset val="100"/>
        <c:noMultiLvlLbl val="0"/>
      </c:catAx>
      <c:valAx>
        <c:axId val="327520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7526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357901043186274"/>
          <c:y val="7.1319136583390452E-2"/>
          <c:w val="0.14798874891367211"/>
          <c:h val="5.82130659317423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1"/>
                <c:pt idx="0">
                  <c:v>KP Mrocza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1"/>
                <c:pt idx="0">
                  <c:v>45.16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4-4B1F-A29D-EA622FD0519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1"/>
                <c:pt idx="0">
                  <c:v>KP Mrocza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1"/>
                <c:pt idx="0">
                  <c:v>41.67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4-4B1F-A29D-EA622FD05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7642112"/>
        <c:axId val="397643288"/>
      </c:barChart>
      <c:catAx>
        <c:axId val="39764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7643288"/>
        <c:crosses val="autoZero"/>
        <c:auto val="1"/>
        <c:lblAlgn val="ctr"/>
        <c:lblOffset val="100"/>
        <c:noMultiLvlLbl val="0"/>
      </c:catAx>
      <c:valAx>
        <c:axId val="397643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764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634862373782367"/>
          <c:y val="5.0312260386368671E-2"/>
          <c:w val="0.14938486918644259"/>
          <c:h val="5.9167378488000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141503812171508E-2"/>
          <c:y val="1.8658552889651556E-2"/>
          <c:w val="0.89974738629184314"/>
          <c:h val="0.758072762479560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C0C1-4244-A217-F58DC006E2F7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C0C1-4244-A217-F58DC006E2F7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C0C1-4244-A217-F58DC006E2F7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C0C1-4244-A217-F58DC006E2F7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0F86-458E-ADFD-0DD4FEC8A7D0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0F86-458E-ADFD-0DD4FEC8A7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'Sheet1 (3)'!$A$2:$A$7</c:f>
              <c:strCache>
                <c:ptCount val="6"/>
                <c:pt idx="0">
                  <c:v>woj. kuj.-pom.</c:v>
                </c:pt>
                <c:pt idx="1">
                  <c:v>KPP Nakło nad Notecią</c:v>
                </c:pt>
                <c:pt idx="2">
                  <c:v>WK KPP Nakło</c:v>
                </c:pt>
                <c:pt idx="3">
                  <c:v>KP Mrocza</c:v>
                </c:pt>
                <c:pt idx="4">
                  <c:v>KP Kcynia</c:v>
                </c:pt>
                <c:pt idx="5">
                  <c:v>KP Szubin</c:v>
                </c:pt>
              </c:strCache>
            </c:strRef>
          </c:cat>
          <c:val>
            <c:numRef>
              <c:f>'Sheet1 (3)'!$B$2:$B$7</c:f>
              <c:numCache>
                <c:formatCode>0.00</c:formatCode>
                <c:ptCount val="6"/>
                <c:pt idx="0">
                  <c:v>23.49</c:v>
                </c:pt>
                <c:pt idx="1">
                  <c:v>22.86</c:v>
                </c:pt>
                <c:pt idx="2">
                  <c:v>25.48</c:v>
                </c:pt>
                <c:pt idx="3">
                  <c:v>22.01</c:v>
                </c:pt>
                <c:pt idx="4">
                  <c:v>30.83</c:v>
                </c:pt>
                <c:pt idx="5" formatCode="General">
                  <c:v>16.78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0C1-4244-A217-F58DC006E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98861920"/>
        <c:axId val="398861136"/>
      </c:barChart>
      <c:catAx>
        <c:axId val="39886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8861136"/>
        <c:crosses val="autoZero"/>
        <c:auto val="1"/>
        <c:lblAlgn val="ctr"/>
        <c:lblOffset val="100"/>
        <c:noMultiLvlLbl val="0"/>
      </c:catAx>
      <c:valAx>
        <c:axId val="39886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>
              <a:glow rad="12700">
                <a:srgbClr val="C0504D">
                  <a:lumMod val="75000"/>
                  <a:alpha val="65000"/>
                </a:srgbClr>
              </a:glow>
            </a:effectLst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886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25389">
              <a:noFill/>
            </a:ln>
          </c:spPr>
          <c:invertIfNegative val="0"/>
          <c:dLbls>
            <c:spPr>
              <a:noFill/>
              <a:ln w="2538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Arkusz1!$A$2:$A$7</c:f>
              <c:strCache>
                <c:ptCount val="2"/>
                <c:pt idx="0">
                  <c:v>woj. kuj.-pom.</c:v>
                </c:pt>
                <c:pt idx="1">
                  <c:v>KP Mrocza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2"/>
                <c:pt idx="0">
                  <c:v>79.59</c:v>
                </c:pt>
                <c:pt idx="1">
                  <c:v>84.23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54-4D9F-AD40-7B7EC36928B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 w="25389">
              <a:noFill/>
            </a:ln>
          </c:spPr>
          <c:invertIfNegative val="0"/>
          <c:dLbls>
            <c:spPr>
              <a:noFill/>
              <a:ln w="2538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Arkusz1!$A$2:$A$7</c:f>
              <c:strCache>
                <c:ptCount val="2"/>
                <c:pt idx="0">
                  <c:v>woj. kuj.-pom.</c:v>
                </c:pt>
                <c:pt idx="1">
                  <c:v>KP Mrocza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2"/>
                <c:pt idx="0">
                  <c:v>76.739999999999995</c:v>
                </c:pt>
                <c:pt idx="1">
                  <c:v>82.68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54-4D9F-AD40-7B7EC3692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overlap val="-27"/>
        <c:axId val="159547312"/>
        <c:axId val="1"/>
      </c:barChart>
      <c:catAx>
        <c:axId val="15954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47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9547312"/>
        <c:crosses val="autoZero"/>
        <c:crossBetween val="between"/>
      </c:valAx>
      <c:spPr>
        <a:noFill/>
        <a:ln w="25389">
          <a:noFill/>
        </a:ln>
      </c:spPr>
    </c:plotArea>
    <c:legend>
      <c:legendPos val="b"/>
      <c:layout>
        <c:manualLayout>
          <c:xMode val="edge"/>
          <c:yMode val="edge"/>
          <c:x val="0.77939374582857324"/>
          <c:y val="3.2925310565687489E-2"/>
          <c:w val="0.18704599522563581"/>
          <c:h val="6.3949793161100776E-2"/>
        </c:manualLayout>
      </c:layout>
      <c:overlay val="0"/>
      <c:spPr>
        <a:noFill/>
        <a:ln w="25389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13238188976378"/>
          <c:y val="0.23593430118110234"/>
          <c:w val="0.88986761811023618"/>
          <c:h val="0.68998203740157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1"/>
                <c:pt idx="0">
                  <c:v>KP Mrocza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1"/>
                <c:pt idx="0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DA-49B2-996E-A24BC434901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1"/>
                <c:pt idx="0">
                  <c:v>KP Mrocza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1"/>
                <c:pt idx="0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DA-49B2-996E-A24BC4349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6756520"/>
        <c:axId val="266755736"/>
      </c:barChart>
      <c:catAx>
        <c:axId val="266756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66755736"/>
        <c:crosses val="autoZero"/>
        <c:auto val="1"/>
        <c:lblAlgn val="ctr"/>
        <c:lblOffset val="100"/>
        <c:noMultiLvlLbl val="0"/>
      </c:catAx>
      <c:valAx>
        <c:axId val="266755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66756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210187560280922"/>
          <c:y val="0.14791232873766708"/>
          <c:w val="0.17927138807062737"/>
          <c:h val="6.0153515385678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2"/>
                <c:pt idx="0">
                  <c:v>woj. kuj.-pom.</c:v>
                </c:pt>
                <c:pt idx="1">
                  <c:v>KP Mrocza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2"/>
                <c:pt idx="0">
                  <c:v>78.38</c:v>
                </c:pt>
                <c:pt idx="1">
                  <c:v>86.72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09-4C56-81BD-44E5719B132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2"/>
                <c:pt idx="0">
                  <c:v>woj. kuj.-pom.</c:v>
                </c:pt>
                <c:pt idx="1">
                  <c:v>KP Mrocza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2"/>
                <c:pt idx="0">
                  <c:v>78.66</c:v>
                </c:pt>
                <c:pt idx="1">
                  <c:v>86.86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09-4C56-81BD-44E5719B1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-27"/>
        <c:axId val="266756912"/>
        <c:axId val="266758872"/>
      </c:barChart>
      <c:catAx>
        <c:axId val="26675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66758872"/>
        <c:crosses val="autoZero"/>
        <c:auto val="1"/>
        <c:lblAlgn val="ctr"/>
        <c:lblOffset val="100"/>
        <c:noMultiLvlLbl val="0"/>
      </c:catAx>
      <c:valAx>
        <c:axId val="266758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6675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492165625301715"/>
          <c:y val="0"/>
          <c:w val="0.1638241771377866"/>
          <c:h val="6.09785826958618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4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6482447506561679"/>
          <c:y val="0.2405833761374184"/>
          <c:w val="0.4929307742782153"/>
          <c:h val="0.44781966492863856"/>
        </c:manualLayout>
      </c:layout>
      <c:pie3DChart>
        <c:varyColors val="1"/>
        <c:ser>
          <c:idx val="0"/>
          <c:order val="0"/>
          <c:tx>
            <c:strRef>
              <c:f>'Arkusz2 (2)'!$A$2</c:f>
              <c:strCache>
                <c:ptCount val="1"/>
                <c:pt idx="0">
                  <c:v>KPP Nakło nad Notecią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solidFill>
                  <a:srgbClr val="FFFF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FF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BFF-40C9-9C63-C11176B3326C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rgbClr val="F79646">
                    <a:lumMod val="75000"/>
                  </a:srgbClr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79646">
                    <a:lumMod val="75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BFF-40C9-9C63-C11176B3326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00B05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BFF-40C9-9C63-C11176B3326C}"/>
              </c:ext>
            </c:extLst>
          </c:dPt>
          <c:dPt>
            <c:idx val="3"/>
            <c:bubble3D val="0"/>
            <c:spPr>
              <a:solidFill>
                <a:srgbClr val="F79646">
                  <a:lumMod val="75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BFF-40C9-9C63-C11176B3326C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BFF-40C9-9C63-C11176B3326C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7BFF-40C9-9C63-C11176B3326C}"/>
              </c:ext>
            </c:extLst>
          </c:dPt>
          <c:dPt>
            <c:idx val="6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7BFF-40C9-9C63-C11176B3326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7BFF-40C9-9C63-C11176B3326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7BFF-40C9-9C63-C11176B3326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7BFF-40C9-9C63-C11176B3326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7BFF-40C9-9C63-C11176B3326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7BFF-40C9-9C63-C11176B3326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7BFF-40C9-9C63-C11176B3326C}"/>
              </c:ext>
            </c:extLst>
          </c:dPt>
          <c:dLbls>
            <c:dLbl>
              <c:idx val="0"/>
              <c:layout>
                <c:manualLayout>
                  <c:x val="-0.11520942694663167"/>
                  <c:y val="0.107088269690211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BFF-40C9-9C63-C11176B3326C}"/>
                </c:ext>
              </c:extLst>
            </c:dLbl>
            <c:dLbl>
              <c:idx val="1"/>
              <c:layout>
                <c:manualLayout>
                  <c:x val="-9.444444444444447E-2"/>
                  <c:y val="-0.116298366373920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BFF-40C9-9C63-C11176B3326C}"/>
                </c:ext>
              </c:extLst>
            </c:dLbl>
            <c:dLbl>
              <c:idx val="2"/>
              <c:layout>
                <c:manualLayout>
                  <c:x val="3.5512904636920387E-3"/>
                  <c:y val="-5.52044241515373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79166666666667"/>
                      <c:h val="0.112323184700306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BFF-40C9-9C63-C11176B3326C}"/>
                </c:ext>
              </c:extLst>
            </c:dLbl>
            <c:dLbl>
              <c:idx val="3"/>
              <c:layout>
                <c:manualLayout>
                  <c:x val="4.4444444444444446E-2"/>
                  <c:y val="-9.49492105445426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BFF-40C9-9C63-C11176B3326C}"/>
                </c:ext>
              </c:extLst>
            </c:dLbl>
            <c:dLbl>
              <c:idx val="4"/>
              <c:layout>
                <c:manualLayout>
                  <c:x val="7.3611111111111016E-2"/>
                  <c:y val="-2.94462016444754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BFF-40C9-9C63-C11176B3326C}"/>
                </c:ext>
              </c:extLst>
            </c:dLbl>
            <c:dLbl>
              <c:idx val="5"/>
              <c:layout>
                <c:manualLayout>
                  <c:x val="9.4444444444444442E-2"/>
                  <c:y val="8.37739159688255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BFF-40C9-9C63-C11176B3326C}"/>
                </c:ext>
              </c:extLst>
            </c:dLbl>
            <c:dLbl>
              <c:idx val="6"/>
              <c:layout>
                <c:manualLayout>
                  <c:x val="7.0833333333333234E-2"/>
                  <c:y val="0.231480557282280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BFF-40C9-9C63-C11176B3326C}"/>
                </c:ext>
              </c:extLst>
            </c:dLbl>
            <c:dLbl>
              <c:idx val="7"/>
              <c:layout>
                <c:manualLayout>
                  <c:x val="0.13472222222222222"/>
                  <c:y val="-0.193219173290667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BFF-40C9-9C63-C11176B3326C}"/>
                </c:ext>
              </c:extLst>
            </c:dLbl>
            <c:dLbl>
              <c:idx val="8"/>
              <c:layout>
                <c:manualLayout>
                  <c:x val="0.23194444444444445"/>
                  <c:y val="-0.143782668312056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BFF-40C9-9C63-C11176B3326C}"/>
                </c:ext>
              </c:extLst>
            </c:dLbl>
            <c:dLbl>
              <c:idx val="9"/>
              <c:layout>
                <c:manualLayout>
                  <c:x val="0.16527777777777777"/>
                  <c:y val="-3.80530775283674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BFF-40C9-9C63-C11176B3326C}"/>
                </c:ext>
              </c:extLst>
            </c:dLbl>
            <c:dLbl>
              <c:idx val="10"/>
              <c:layout>
                <c:manualLayout>
                  <c:x val="8.611111111111101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BFF-40C9-9C63-C11176B3326C}"/>
                </c:ext>
              </c:extLst>
            </c:dLbl>
            <c:dLbl>
              <c:idx val="11"/>
              <c:layout>
                <c:manualLayout>
                  <c:x val="2.5701334208223871E-2"/>
                  <c:y val="-6.04004425687861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BFF-40C9-9C63-C11176B3326C}"/>
                </c:ext>
              </c:extLst>
            </c:dLbl>
            <c:dLbl>
              <c:idx val="12"/>
              <c:layout>
                <c:manualLayout>
                  <c:x val="4.2141335328522926E-2"/>
                  <c:y val="6.76484956770404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BFF-40C9-9C63-C11176B332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'Arkusz2 (2)'!$B$1:$H$1</c:f>
              <c:strCache>
                <c:ptCount val="7"/>
                <c:pt idx="0">
                  <c:v>KRADZIEŻ CUDZEJ RZECZY</c:v>
                </c:pt>
                <c:pt idx="1">
                  <c:v>KRADZIEŻ Z WŁAMANIEM</c:v>
                </c:pt>
                <c:pt idx="2">
                  <c:v>USZKODZENIE RZECZY</c:v>
                </c:pt>
                <c:pt idx="3">
                  <c:v>USZCZERBEK NA ZDROWIU</c:v>
                </c:pt>
                <c:pt idx="4">
                  <c:v>ROZBOJE I WYMUSZENIA ROZBÓJNICZE</c:v>
                </c:pt>
                <c:pt idx="5">
                  <c:v>KRADZIEŻ AUTA I POPRZEZ WŁAMANIE</c:v>
                </c:pt>
                <c:pt idx="6">
                  <c:v>BÓJKA I POBICIE</c:v>
                </c:pt>
              </c:strCache>
            </c:strRef>
          </c:cat>
          <c:val>
            <c:numRef>
              <c:f>'Arkusz2 (2)'!$B$2:$H$2</c:f>
              <c:numCache>
                <c:formatCode>0</c:formatCode>
                <c:ptCount val="7"/>
                <c:pt idx="0" formatCode="General">
                  <c:v>57</c:v>
                </c:pt>
                <c:pt idx="1">
                  <c:v>25</c:v>
                </c:pt>
                <c:pt idx="2">
                  <c:v>13</c:v>
                </c:pt>
                <c:pt idx="3">
                  <c:v>2</c:v>
                </c:pt>
                <c:pt idx="4">
                  <c:v>1</c:v>
                </c:pt>
                <c:pt idx="5" formatCode="General">
                  <c:v>1</c:v>
                </c:pt>
                <c:pt idx="6" formatCode="General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7BFF-40C9-9C63-C11176B3326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1"/>
                <c:pt idx="0">
                  <c:v>KP Mrocza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0D-4B94-8F91-54C6FD55E21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1"/>
                <c:pt idx="0">
                  <c:v>KP Mrocza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0D-4B94-8F91-54C6FD55E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5813184"/>
        <c:axId val="325811224"/>
      </c:barChart>
      <c:catAx>
        <c:axId val="32581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5811224"/>
        <c:crosses val="autoZero"/>
        <c:auto val="1"/>
        <c:lblAlgn val="ctr"/>
        <c:lblOffset val="100"/>
        <c:noMultiLvlLbl val="0"/>
      </c:catAx>
      <c:valAx>
        <c:axId val="325811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5813184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368914357387098"/>
          <c:y val="6.7358910517579557E-2"/>
          <c:w val="0.14798874891367211"/>
          <c:h val="6.12767843669835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2"/>
                <c:pt idx="0">
                  <c:v>woj. kuj.-pom.</c:v>
                </c:pt>
                <c:pt idx="1">
                  <c:v>KP Mrocza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2"/>
                <c:pt idx="0">
                  <c:v>58.33</c:v>
                </c:pt>
                <c:pt idx="1">
                  <c:v>76.19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62-41D2-A889-631938D73E1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2"/>
                <c:pt idx="0">
                  <c:v>woj. kuj.-pom.</c:v>
                </c:pt>
                <c:pt idx="1">
                  <c:v>KP Mrocza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2"/>
                <c:pt idx="0">
                  <c:v>66.59</c:v>
                </c:pt>
                <c:pt idx="1">
                  <c:v>74.19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62-41D2-A889-631938D73E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7521344"/>
        <c:axId val="327524872"/>
      </c:barChart>
      <c:catAx>
        <c:axId val="32752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7524872"/>
        <c:crosses val="autoZero"/>
        <c:auto val="1"/>
        <c:lblAlgn val="ctr"/>
        <c:lblOffset val="100"/>
        <c:noMultiLvlLbl val="0"/>
      </c:catAx>
      <c:valAx>
        <c:axId val="327524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752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794515494085564"/>
          <c:y val="2.8690388567936903E-2"/>
          <c:w val="0.14938486918644259"/>
          <c:h val="5.63939076213754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295466141622128E-2"/>
          <c:y val="3.5577558777622156E-2"/>
          <c:w val="0.92357574981380675"/>
          <c:h val="0.80490737823301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1"/>
                <c:pt idx="0">
                  <c:v>KP Mrocza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80-4AAC-816C-25D3A03E266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1"/>
                <c:pt idx="0">
                  <c:v>KP Mrocza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80-4AAC-816C-25D3A03E2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5889208"/>
        <c:axId val="235890384"/>
      </c:barChart>
      <c:catAx>
        <c:axId val="235889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5890384"/>
        <c:crosses val="autoZero"/>
        <c:auto val="1"/>
        <c:lblAlgn val="ctr"/>
        <c:lblOffset val="100"/>
        <c:noMultiLvlLbl val="0"/>
      </c:catAx>
      <c:valAx>
        <c:axId val="23589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5889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575983326955446"/>
          <c:y val="0.11681215748341253"/>
          <c:w val="0.146618482720027"/>
          <c:h val="5.9167378488000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2"/>
                <c:pt idx="0">
                  <c:v>woj. kuj.-pom.</c:v>
                </c:pt>
                <c:pt idx="1">
                  <c:v>KP Mrocza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2"/>
                <c:pt idx="0">
                  <c:v>62.25</c:v>
                </c:pt>
                <c:pt idx="1">
                  <c:v>68.42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7A-49D0-A771-4B8F7E7F1A3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2"/>
                <c:pt idx="0">
                  <c:v>woj. kuj.-pom.</c:v>
                </c:pt>
                <c:pt idx="1">
                  <c:v>KP Mrocza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2"/>
                <c:pt idx="0">
                  <c:v>65.73</c:v>
                </c:pt>
                <c:pt idx="1">
                  <c:v>76.599999999999994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7A-49D0-A771-4B8F7E7F1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5887248"/>
        <c:axId val="235886464"/>
      </c:barChart>
      <c:catAx>
        <c:axId val="23588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5886464"/>
        <c:crosses val="autoZero"/>
        <c:auto val="1"/>
        <c:lblAlgn val="ctr"/>
        <c:lblOffset val="100"/>
        <c:noMultiLvlLbl val="0"/>
      </c:catAx>
      <c:valAx>
        <c:axId val="23588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588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764777458589255"/>
          <c:y val="4.5023246004681203E-2"/>
          <c:w val="0.15080758222631349"/>
          <c:h val="6.11730523350512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1AE4F-CC7F-41CD-806D-A9FD64F9E02D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8AAD2C6-9E20-42E3-A4A9-B7031D8F5BBD}">
      <dgm:prSet phldrT="[Tekst]"/>
      <dgm:spPr/>
      <dgm:t>
        <a:bodyPr/>
        <a:lstStyle/>
        <a:p>
          <a:r>
            <a:rPr lang="pl-PL"/>
            <a:t>Komendant Komisariatu</a:t>
          </a:r>
        </a:p>
        <a:p>
          <a:endParaRPr lang="pl-PL"/>
        </a:p>
      </dgm:t>
    </dgm:pt>
    <dgm:pt modelId="{F163C0F1-80FF-4252-9B33-836A0815910A}" type="parTrans" cxnId="{4B314D02-CAC6-401E-9DB8-DA99C24B7EE9}">
      <dgm:prSet/>
      <dgm:spPr/>
      <dgm:t>
        <a:bodyPr/>
        <a:lstStyle/>
        <a:p>
          <a:endParaRPr lang="pl-PL"/>
        </a:p>
      </dgm:t>
    </dgm:pt>
    <dgm:pt modelId="{61385B47-78D2-45F6-AC17-04A2447BA88A}" type="sibTrans" cxnId="{4B314D02-CAC6-401E-9DB8-DA99C24B7EE9}">
      <dgm:prSet/>
      <dgm:spPr/>
      <dgm:t>
        <a:bodyPr/>
        <a:lstStyle/>
        <a:p>
          <a:endParaRPr lang="pl-PL"/>
        </a:p>
      </dgm:t>
    </dgm:pt>
    <dgm:pt modelId="{F77A2CD6-80B1-4FB9-B3B2-39D9151AF02C}">
      <dgm:prSet phldrT="[Tekst]"/>
      <dgm:spPr/>
      <dgm:t>
        <a:bodyPr/>
        <a:lstStyle/>
        <a:p>
          <a:r>
            <a:rPr lang="pl-PL"/>
            <a:t>Zespół Kryminalny </a:t>
          </a:r>
        </a:p>
        <a:p>
          <a:r>
            <a:rPr lang="pl-PL"/>
            <a:t>(4 policjantów)</a:t>
          </a:r>
        </a:p>
      </dgm:t>
    </dgm:pt>
    <dgm:pt modelId="{14D7A1A0-492B-4A51-B3B0-C568F46E20E9}" type="parTrans" cxnId="{22A2DA5F-B603-4CAD-B343-451E0114EDC0}">
      <dgm:prSet/>
      <dgm:spPr/>
      <dgm:t>
        <a:bodyPr/>
        <a:lstStyle/>
        <a:p>
          <a:endParaRPr lang="pl-PL"/>
        </a:p>
      </dgm:t>
    </dgm:pt>
    <dgm:pt modelId="{339EAFA6-6FE9-4C9F-87F0-33A56DA6A25C}" type="sibTrans" cxnId="{22A2DA5F-B603-4CAD-B343-451E0114EDC0}">
      <dgm:prSet/>
      <dgm:spPr/>
      <dgm:t>
        <a:bodyPr/>
        <a:lstStyle/>
        <a:p>
          <a:endParaRPr lang="pl-PL"/>
        </a:p>
      </dgm:t>
    </dgm:pt>
    <dgm:pt modelId="{598F8BAD-325F-44F2-ADEF-9DD59C58C31D}">
      <dgm:prSet phldrT="[Tekst]"/>
      <dgm:spPr/>
      <dgm:t>
        <a:bodyPr/>
        <a:lstStyle/>
        <a:p>
          <a:r>
            <a:rPr lang="pl-PL"/>
            <a:t>Sekretariat </a:t>
          </a:r>
        </a:p>
        <a:p>
          <a:r>
            <a:rPr lang="pl-PL"/>
            <a:t>(1 pracownik cywilny)</a:t>
          </a:r>
        </a:p>
        <a:p>
          <a:r>
            <a:rPr lang="pl-PL"/>
            <a:t> pracownik adm. gosp. </a:t>
          </a:r>
        </a:p>
        <a:p>
          <a:r>
            <a:rPr lang="pl-PL"/>
            <a:t>(1 osoba 0,45 etatu)</a:t>
          </a:r>
        </a:p>
      </dgm:t>
    </dgm:pt>
    <dgm:pt modelId="{8B1EC104-3CB0-49A3-80BA-992A0BB2DF3A}" type="parTrans" cxnId="{B64CB41C-AA90-4C28-A3A5-F9E8AEAC3535}">
      <dgm:prSet/>
      <dgm:spPr/>
      <dgm:t>
        <a:bodyPr/>
        <a:lstStyle/>
        <a:p>
          <a:endParaRPr lang="pl-PL"/>
        </a:p>
      </dgm:t>
    </dgm:pt>
    <dgm:pt modelId="{F551DFC9-4BC3-4F11-BDEF-1E8C68F021CB}" type="sibTrans" cxnId="{B64CB41C-AA90-4C28-A3A5-F9E8AEAC3535}">
      <dgm:prSet/>
      <dgm:spPr/>
      <dgm:t>
        <a:bodyPr/>
        <a:lstStyle/>
        <a:p>
          <a:endParaRPr lang="pl-PL"/>
        </a:p>
      </dgm:t>
    </dgm:pt>
    <dgm:pt modelId="{418E6F9E-D59F-458F-BB0D-9733DF9FE131}">
      <dgm:prSet phldrT="[Tekst]"/>
      <dgm:spPr/>
      <dgm:t>
        <a:bodyPr/>
        <a:lstStyle/>
        <a:p>
          <a:r>
            <a:rPr lang="pl-PL"/>
            <a:t>Ogniwo Prewencji </a:t>
          </a:r>
        </a:p>
        <a:p>
          <a:r>
            <a:rPr lang="pl-PL"/>
            <a:t>(kierownik ogniwa)</a:t>
          </a:r>
        </a:p>
      </dgm:t>
    </dgm:pt>
    <dgm:pt modelId="{822F4652-5AD4-4F20-891B-E8EC728AE34A}" type="sibTrans" cxnId="{8630E7FC-0EC7-4CC3-AFCF-B3742BBF93C1}">
      <dgm:prSet/>
      <dgm:spPr/>
      <dgm:t>
        <a:bodyPr/>
        <a:lstStyle/>
        <a:p>
          <a:endParaRPr lang="pl-PL"/>
        </a:p>
      </dgm:t>
    </dgm:pt>
    <dgm:pt modelId="{B574E01A-6869-4061-B157-139656F2A9F4}" type="parTrans" cxnId="{8630E7FC-0EC7-4CC3-AFCF-B3742BBF93C1}">
      <dgm:prSet/>
      <dgm:spPr/>
      <dgm:t>
        <a:bodyPr/>
        <a:lstStyle/>
        <a:p>
          <a:endParaRPr lang="pl-PL"/>
        </a:p>
      </dgm:t>
    </dgm:pt>
    <dgm:pt modelId="{129EE29B-C480-450F-82D0-EAD7C9290A0B}">
      <dgm:prSet/>
      <dgm:spPr/>
      <dgm:t>
        <a:bodyPr/>
        <a:lstStyle/>
        <a:p>
          <a:r>
            <a:rPr lang="pl-PL"/>
            <a:t>Zespół Dzielnicowych</a:t>
          </a:r>
        </a:p>
        <a:p>
          <a:r>
            <a:rPr lang="pl-PL"/>
            <a:t>(3 policjantów)</a:t>
          </a:r>
        </a:p>
      </dgm:t>
    </dgm:pt>
    <dgm:pt modelId="{8103ACF2-7CC3-4300-8343-F93AA6F72058}" type="parTrans" cxnId="{557E22E8-D379-4754-8E66-23B57A302941}">
      <dgm:prSet/>
      <dgm:spPr/>
      <dgm:t>
        <a:bodyPr/>
        <a:lstStyle/>
        <a:p>
          <a:endParaRPr lang="pl-PL"/>
        </a:p>
      </dgm:t>
    </dgm:pt>
    <dgm:pt modelId="{D3FFEB62-A36B-4B27-B931-5119FE802071}" type="sibTrans" cxnId="{557E22E8-D379-4754-8E66-23B57A302941}">
      <dgm:prSet/>
      <dgm:spPr/>
      <dgm:t>
        <a:bodyPr/>
        <a:lstStyle/>
        <a:p>
          <a:endParaRPr lang="pl-PL"/>
        </a:p>
      </dgm:t>
    </dgm:pt>
    <dgm:pt modelId="{CC807F88-A18B-4AFF-81D6-57724D2452C4}">
      <dgm:prSet/>
      <dgm:spPr/>
      <dgm:t>
        <a:bodyPr/>
        <a:lstStyle/>
        <a:p>
          <a:r>
            <a:rPr lang="pl-PL"/>
            <a:t>Zespół Patrolowo Interwencyjny</a:t>
          </a:r>
        </a:p>
        <a:p>
          <a:r>
            <a:rPr lang="pl-PL"/>
            <a:t>(5 policjantów)</a:t>
          </a:r>
        </a:p>
      </dgm:t>
    </dgm:pt>
    <dgm:pt modelId="{35B8E509-EC58-44C1-BFC0-ECDEF19AFE94}" type="parTrans" cxnId="{0B4F5347-99A0-4C58-B568-5CBED43061C1}">
      <dgm:prSet/>
      <dgm:spPr/>
      <dgm:t>
        <a:bodyPr/>
        <a:lstStyle/>
        <a:p>
          <a:endParaRPr lang="pl-PL"/>
        </a:p>
      </dgm:t>
    </dgm:pt>
    <dgm:pt modelId="{B7A64F5E-97E3-40CA-989E-3E5E822405B1}" type="sibTrans" cxnId="{0B4F5347-99A0-4C58-B568-5CBED43061C1}">
      <dgm:prSet/>
      <dgm:spPr/>
      <dgm:t>
        <a:bodyPr/>
        <a:lstStyle/>
        <a:p>
          <a:endParaRPr lang="pl-PL"/>
        </a:p>
      </dgm:t>
    </dgm:pt>
    <dgm:pt modelId="{D68EAA75-6429-40EB-8142-4E724910D5AA}">
      <dgm:prSet/>
      <dgm:spPr/>
      <dgm:t>
        <a:bodyPr/>
        <a:lstStyle/>
        <a:p>
          <a:r>
            <a:rPr lang="pl-PL"/>
            <a:t>Jednoosobowe stanowisko ds.  wykroczeń</a:t>
          </a:r>
        </a:p>
        <a:p>
          <a:r>
            <a:rPr lang="pl-PL"/>
            <a:t>(1 policjant)</a:t>
          </a:r>
        </a:p>
      </dgm:t>
    </dgm:pt>
    <dgm:pt modelId="{B3C0E2AB-CE2C-4098-BCAC-AF71F01E12EF}" type="parTrans" cxnId="{F1F766E4-5CA3-42ED-9FA6-CBDA707E6478}">
      <dgm:prSet/>
      <dgm:spPr/>
      <dgm:t>
        <a:bodyPr/>
        <a:lstStyle/>
        <a:p>
          <a:endParaRPr lang="pl-PL"/>
        </a:p>
      </dgm:t>
    </dgm:pt>
    <dgm:pt modelId="{DF4196A5-A77B-4AD8-B6C9-8633526676D5}" type="sibTrans" cxnId="{F1F766E4-5CA3-42ED-9FA6-CBDA707E6478}">
      <dgm:prSet/>
      <dgm:spPr/>
      <dgm:t>
        <a:bodyPr/>
        <a:lstStyle/>
        <a:p>
          <a:endParaRPr lang="pl-PL"/>
        </a:p>
      </dgm:t>
    </dgm:pt>
    <dgm:pt modelId="{1D601BC1-3785-4831-A79C-AF122AC03E8E}" type="asst">
      <dgm:prSet phldrT="[Tekst]"/>
      <dgm:spPr/>
      <dgm:t>
        <a:bodyPr/>
        <a:lstStyle/>
        <a:p>
          <a:r>
            <a:rPr lang="pl-PL"/>
            <a:t>Posterunek Policji w Sadkach</a:t>
          </a:r>
        </a:p>
        <a:p>
          <a:r>
            <a:rPr lang="pl-PL"/>
            <a:t>Kierownik Posterunku</a:t>
          </a:r>
        </a:p>
      </dgm:t>
    </dgm:pt>
    <dgm:pt modelId="{CE984E5E-3C9B-4F8A-866C-96C6C8F98351}" type="parTrans" cxnId="{799535DA-C6F5-4F2B-A039-9B9CBB239025}">
      <dgm:prSet/>
      <dgm:spPr/>
      <dgm:t>
        <a:bodyPr/>
        <a:lstStyle/>
        <a:p>
          <a:endParaRPr lang="pl-PL"/>
        </a:p>
      </dgm:t>
    </dgm:pt>
    <dgm:pt modelId="{B01A6C29-AD47-4D97-91BD-970DCED4016B}" type="sibTrans" cxnId="{799535DA-C6F5-4F2B-A039-9B9CBB239025}">
      <dgm:prSet/>
      <dgm:spPr/>
      <dgm:t>
        <a:bodyPr/>
        <a:lstStyle/>
        <a:p>
          <a:endParaRPr lang="pl-PL"/>
        </a:p>
      </dgm:t>
    </dgm:pt>
    <dgm:pt modelId="{5AD348C7-0B14-4AB3-AD46-5797F41AE12A}">
      <dgm:prSet phldrT="[Tekst]"/>
      <dgm:spPr/>
      <dgm:t>
        <a:bodyPr/>
        <a:lstStyle/>
        <a:p>
          <a:r>
            <a:rPr lang="pl-PL" dirty="0"/>
            <a:t>Zespół ds. Prewencji</a:t>
          </a:r>
        </a:p>
        <a:p>
          <a:r>
            <a:rPr lang="pl-PL" dirty="0"/>
            <a:t>2 dzielnicowych</a:t>
          </a:r>
        </a:p>
        <a:p>
          <a:r>
            <a:rPr lang="pl-PL" dirty="0"/>
            <a:t>4 policjantów patrolowo </a:t>
          </a:r>
          <a:r>
            <a:rPr lang="pl-PL" dirty="0" smtClean="0"/>
            <a:t>interwencyjnych</a:t>
          </a:r>
          <a:endParaRPr lang="pl-PL" dirty="0"/>
        </a:p>
      </dgm:t>
    </dgm:pt>
    <dgm:pt modelId="{4B3216D8-305F-4D52-A5C7-FCC53709D5EB}" type="parTrans" cxnId="{652AFBC1-4E60-49DD-8E74-40C133BD629F}">
      <dgm:prSet/>
      <dgm:spPr/>
      <dgm:t>
        <a:bodyPr/>
        <a:lstStyle/>
        <a:p>
          <a:endParaRPr lang="pl-PL"/>
        </a:p>
      </dgm:t>
    </dgm:pt>
    <dgm:pt modelId="{BAF4F683-C545-40C9-8EB3-B08E86798891}" type="sibTrans" cxnId="{652AFBC1-4E60-49DD-8E74-40C133BD629F}">
      <dgm:prSet/>
      <dgm:spPr/>
      <dgm:t>
        <a:bodyPr/>
        <a:lstStyle/>
        <a:p>
          <a:endParaRPr lang="pl-PL"/>
        </a:p>
      </dgm:t>
    </dgm:pt>
    <dgm:pt modelId="{C6EBE7DA-5B69-40D3-B723-B5192FD06C5B}">
      <dgm:prSet/>
      <dgm:spPr/>
      <dgm:t>
        <a:bodyPr/>
        <a:lstStyle/>
        <a:p>
          <a:r>
            <a:rPr lang="pl-PL"/>
            <a:t>pracownik adm. gosporczy</a:t>
          </a:r>
        </a:p>
        <a:p>
          <a:r>
            <a:rPr lang="pl-PL"/>
            <a:t>(1 osoba 0,2 etatu)</a:t>
          </a:r>
        </a:p>
      </dgm:t>
    </dgm:pt>
    <dgm:pt modelId="{78E95335-2E1D-4E2A-B3C6-BE70760126C3}" type="parTrans" cxnId="{82E2DC6A-784E-4AD2-B22D-0567514F8A2F}">
      <dgm:prSet/>
      <dgm:spPr/>
      <dgm:t>
        <a:bodyPr/>
        <a:lstStyle/>
        <a:p>
          <a:endParaRPr lang="pl-PL"/>
        </a:p>
      </dgm:t>
    </dgm:pt>
    <dgm:pt modelId="{ADBDC44E-BE12-4726-8192-1A66DD4D1A8F}" type="sibTrans" cxnId="{82E2DC6A-784E-4AD2-B22D-0567514F8A2F}">
      <dgm:prSet/>
      <dgm:spPr/>
      <dgm:t>
        <a:bodyPr/>
        <a:lstStyle/>
        <a:p>
          <a:endParaRPr lang="pl-PL"/>
        </a:p>
      </dgm:t>
    </dgm:pt>
    <dgm:pt modelId="{978E7B65-9B6D-4BEE-BD19-C3CCFD7E0240}" type="pres">
      <dgm:prSet presAssocID="{F671AE4F-CC7F-41CD-806D-A9FD64F9E02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AAAFB13-B94B-451E-9CC7-265B03BA5E35}" type="pres">
      <dgm:prSet presAssocID="{E8AAD2C6-9E20-42E3-A4A9-B7031D8F5BBD}" presName="root1" presStyleCnt="0"/>
      <dgm:spPr/>
    </dgm:pt>
    <dgm:pt modelId="{0EFAB359-688B-4E4D-8797-0CB38AB832B7}" type="pres">
      <dgm:prSet presAssocID="{E8AAD2C6-9E20-42E3-A4A9-B7031D8F5BB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7A698DE-5566-4CF6-A933-CDCDAF4E131F}" type="pres">
      <dgm:prSet presAssocID="{E8AAD2C6-9E20-42E3-A4A9-B7031D8F5BBD}" presName="level2hierChild" presStyleCnt="0"/>
      <dgm:spPr/>
    </dgm:pt>
    <dgm:pt modelId="{C732714D-8230-4A40-91F1-0A93674D4954}" type="pres">
      <dgm:prSet presAssocID="{14D7A1A0-492B-4A51-B3B0-C568F46E20E9}" presName="conn2-1" presStyleLbl="parChTrans1D2" presStyleIdx="0" presStyleCnt="4"/>
      <dgm:spPr/>
      <dgm:t>
        <a:bodyPr/>
        <a:lstStyle/>
        <a:p>
          <a:endParaRPr lang="pl-PL"/>
        </a:p>
      </dgm:t>
    </dgm:pt>
    <dgm:pt modelId="{BCDD77EE-55B2-4ED5-8097-8A5385E6D43E}" type="pres">
      <dgm:prSet presAssocID="{14D7A1A0-492B-4A51-B3B0-C568F46E20E9}" presName="connTx" presStyleLbl="parChTrans1D2" presStyleIdx="0" presStyleCnt="4"/>
      <dgm:spPr/>
      <dgm:t>
        <a:bodyPr/>
        <a:lstStyle/>
        <a:p>
          <a:endParaRPr lang="pl-PL"/>
        </a:p>
      </dgm:t>
    </dgm:pt>
    <dgm:pt modelId="{31F8E1B8-7EBF-459B-B892-4C37099AB840}" type="pres">
      <dgm:prSet presAssocID="{F77A2CD6-80B1-4FB9-B3B2-39D9151AF02C}" presName="root2" presStyleCnt="0"/>
      <dgm:spPr/>
    </dgm:pt>
    <dgm:pt modelId="{CDF3934C-3D76-4036-BCD3-3E94388A260D}" type="pres">
      <dgm:prSet presAssocID="{F77A2CD6-80B1-4FB9-B3B2-39D9151AF02C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5291F20-84D7-4362-8B36-AF543B43A6FF}" type="pres">
      <dgm:prSet presAssocID="{F77A2CD6-80B1-4FB9-B3B2-39D9151AF02C}" presName="level3hierChild" presStyleCnt="0"/>
      <dgm:spPr/>
    </dgm:pt>
    <dgm:pt modelId="{33322D90-7138-41B6-91DD-72975E36C205}" type="pres">
      <dgm:prSet presAssocID="{B574E01A-6869-4061-B157-139656F2A9F4}" presName="conn2-1" presStyleLbl="parChTrans1D2" presStyleIdx="1" presStyleCnt="4"/>
      <dgm:spPr/>
      <dgm:t>
        <a:bodyPr/>
        <a:lstStyle/>
        <a:p>
          <a:endParaRPr lang="pl-PL"/>
        </a:p>
      </dgm:t>
    </dgm:pt>
    <dgm:pt modelId="{6CB50739-0D03-48AD-ADE6-2FC49268120F}" type="pres">
      <dgm:prSet presAssocID="{B574E01A-6869-4061-B157-139656F2A9F4}" presName="connTx" presStyleLbl="parChTrans1D2" presStyleIdx="1" presStyleCnt="4"/>
      <dgm:spPr/>
      <dgm:t>
        <a:bodyPr/>
        <a:lstStyle/>
        <a:p>
          <a:endParaRPr lang="pl-PL"/>
        </a:p>
      </dgm:t>
    </dgm:pt>
    <dgm:pt modelId="{9FE603CA-C0F3-4D14-A8C8-A3C8DAA2FB56}" type="pres">
      <dgm:prSet presAssocID="{418E6F9E-D59F-458F-BB0D-9733DF9FE131}" presName="root2" presStyleCnt="0"/>
      <dgm:spPr/>
    </dgm:pt>
    <dgm:pt modelId="{40FAEAE9-9248-417B-9AFB-AFE9F27AF95C}" type="pres">
      <dgm:prSet presAssocID="{418E6F9E-D59F-458F-BB0D-9733DF9FE13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6DEA40F-6F00-4F43-80A6-1EFEB3E049B9}" type="pres">
      <dgm:prSet presAssocID="{418E6F9E-D59F-458F-BB0D-9733DF9FE131}" presName="level3hierChild" presStyleCnt="0"/>
      <dgm:spPr/>
    </dgm:pt>
    <dgm:pt modelId="{B0BD0D36-F5E5-4C74-A962-E4A4AA34EB13}" type="pres">
      <dgm:prSet presAssocID="{8103ACF2-7CC3-4300-8343-F93AA6F72058}" presName="conn2-1" presStyleLbl="parChTrans1D3" presStyleIdx="0" presStyleCnt="5"/>
      <dgm:spPr/>
      <dgm:t>
        <a:bodyPr/>
        <a:lstStyle/>
        <a:p>
          <a:endParaRPr lang="pl-PL"/>
        </a:p>
      </dgm:t>
    </dgm:pt>
    <dgm:pt modelId="{B9F195E9-6D89-40E8-994A-A8F2B9EBC9AC}" type="pres">
      <dgm:prSet presAssocID="{8103ACF2-7CC3-4300-8343-F93AA6F72058}" presName="connTx" presStyleLbl="parChTrans1D3" presStyleIdx="0" presStyleCnt="5"/>
      <dgm:spPr/>
      <dgm:t>
        <a:bodyPr/>
        <a:lstStyle/>
        <a:p>
          <a:endParaRPr lang="pl-PL"/>
        </a:p>
      </dgm:t>
    </dgm:pt>
    <dgm:pt modelId="{C7C07F71-D7E8-4685-BF46-07EA84707764}" type="pres">
      <dgm:prSet presAssocID="{129EE29B-C480-450F-82D0-EAD7C9290A0B}" presName="root2" presStyleCnt="0"/>
      <dgm:spPr/>
    </dgm:pt>
    <dgm:pt modelId="{B775C523-B65D-4B5E-8D7C-11FE80F7C95D}" type="pres">
      <dgm:prSet presAssocID="{129EE29B-C480-450F-82D0-EAD7C9290A0B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540C4CA-C249-4986-86C3-FB728F137311}" type="pres">
      <dgm:prSet presAssocID="{129EE29B-C480-450F-82D0-EAD7C9290A0B}" presName="level3hierChild" presStyleCnt="0"/>
      <dgm:spPr/>
    </dgm:pt>
    <dgm:pt modelId="{CEF5204B-AB9A-4365-B6A3-F7CAB5AC5B96}" type="pres">
      <dgm:prSet presAssocID="{35B8E509-EC58-44C1-BFC0-ECDEF19AFE94}" presName="conn2-1" presStyleLbl="parChTrans1D3" presStyleIdx="1" presStyleCnt="5"/>
      <dgm:spPr/>
      <dgm:t>
        <a:bodyPr/>
        <a:lstStyle/>
        <a:p>
          <a:endParaRPr lang="pl-PL"/>
        </a:p>
      </dgm:t>
    </dgm:pt>
    <dgm:pt modelId="{CC718C4E-403C-42D3-AC25-8E7A5BD4FD9F}" type="pres">
      <dgm:prSet presAssocID="{35B8E509-EC58-44C1-BFC0-ECDEF19AFE94}" presName="connTx" presStyleLbl="parChTrans1D3" presStyleIdx="1" presStyleCnt="5"/>
      <dgm:spPr/>
      <dgm:t>
        <a:bodyPr/>
        <a:lstStyle/>
        <a:p>
          <a:endParaRPr lang="pl-PL"/>
        </a:p>
      </dgm:t>
    </dgm:pt>
    <dgm:pt modelId="{872C9AE1-5B3C-4D57-B4C1-8999CD1B4360}" type="pres">
      <dgm:prSet presAssocID="{CC807F88-A18B-4AFF-81D6-57724D2452C4}" presName="root2" presStyleCnt="0"/>
      <dgm:spPr/>
    </dgm:pt>
    <dgm:pt modelId="{DEEDBB92-8FD1-49C2-A9FB-5D450FA578D3}" type="pres">
      <dgm:prSet presAssocID="{CC807F88-A18B-4AFF-81D6-57724D2452C4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4EB3896-1468-42B3-BB3D-296DD620937B}" type="pres">
      <dgm:prSet presAssocID="{CC807F88-A18B-4AFF-81D6-57724D2452C4}" presName="level3hierChild" presStyleCnt="0"/>
      <dgm:spPr/>
    </dgm:pt>
    <dgm:pt modelId="{6F299F11-15CE-4CD9-9C55-4422B9D08571}" type="pres">
      <dgm:prSet presAssocID="{B3C0E2AB-CE2C-4098-BCAC-AF71F01E12EF}" presName="conn2-1" presStyleLbl="parChTrans1D3" presStyleIdx="2" presStyleCnt="5"/>
      <dgm:spPr/>
      <dgm:t>
        <a:bodyPr/>
        <a:lstStyle/>
        <a:p>
          <a:endParaRPr lang="pl-PL"/>
        </a:p>
      </dgm:t>
    </dgm:pt>
    <dgm:pt modelId="{200DB82A-3D8F-48E1-B35E-BCFAF379937F}" type="pres">
      <dgm:prSet presAssocID="{B3C0E2AB-CE2C-4098-BCAC-AF71F01E12EF}" presName="connTx" presStyleLbl="parChTrans1D3" presStyleIdx="2" presStyleCnt="5"/>
      <dgm:spPr/>
      <dgm:t>
        <a:bodyPr/>
        <a:lstStyle/>
        <a:p>
          <a:endParaRPr lang="pl-PL"/>
        </a:p>
      </dgm:t>
    </dgm:pt>
    <dgm:pt modelId="{CD52BC34-9EBF-4817-9C1D-AC9B45B73885}" type="pres">
      <dgm:prSet presAssocID="{D68EAA75-6429-40EB-8142-4E724910D5AA}" presName="root2" presStyleCnt="0"/>
      <dgm:spPr/>
    </dgm:pt>
    <dgm:pt modelId="{BDA7B745-FE71-4211-86A5-56FAA6F17719}" type="pres">
      <dgm:prSet presAssocID="{D68EAA75-6429-40EB-8142-4E724910D5AA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7F26760-87B2-4E13-8ABB-444AA438947F}" type="pres">
      <dgm:prSet presAssocID="{D68EAA75-6429-40EB-8142-4E724910D5AA}" presName="level3hierChild" presStyleCnt="0"/>
      <dgm:spPr/>
    </dgm:pt>
    <dgm:pt modelId="{A2B5E87F-5849-4591-AB40-2E5F772E66F5}" type="pres">
      <dgm:prSet presAssocID="{8B1EC104-3CB0-49A3-80BA-992A0BB2DF3A}" presName="conn2-1" presStyleLbl="parChTrans1D2" presStyleIdx="2" presStyleCnt="4"/>
      <dgm:spPr/>
      <dgm:t>
        <a:bodyPr/>
        <a:lstStyle/>
        <a:p>
          <a:endParaRPr lang="pl-PL"/>
        </a:p>
      </dgm:t>
    </dgm:pt>
    <dgm:pt modelId="{403B8ECE-732C-48DB-8CC7-B4B6F6E27E9D}" type="pres">
      <dgm:prSet presAssocID="{8B1EC104-3CB0-49A3-80BA-992A0BB2DF3A}" presName="connTx" presStyleLbl="parChTrans1D2" presStyleIdx="2" presStyleCnt="4"/>
      <dgm:spPr/>
      <dgm:t>
        <a:bodyPr/>
        <a:lstStyle/>
        <a:p>
          <a:endParaRPr lang="pl-PL"/>
        </a:p>
      </dgm:t>
    </dgm:pt>
    <dgm:pt modelId="{EAF09C67-F914-4816-A327-2593B2AC3798}" type="pres">
      <dgm:prSet presAssocID="{598F8BAD-325F-44F2-ADEF-9DD59C58C31D}" presName="root2" presStyleCnt="0"/>
      <dgm:spPr/>
    </dgm:pt>
    <dgm:pt modelId="{6CC72167-A0AF-4614-8A51-E32AAE19E0EC}" type="pres">
      <dgm:prSet presAssocID="{598F8BAD-325F-44F2-ADEF-9DD59C58C31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3997B8B-6A8E-4C26-A70B-D2141EBE8113}" type="pres">
      <dgm:prSet presAssocID="{598F8BAD-325F-44F2-ADEF-9DD59C58C31D}" presName="level3hierChild" presStyleCnt="0"/>
      <dgm:spPr/>
    </dgm:pt>
    <dgm:pt modelId="{418ADBE4-6844-401A-8799-D4744F4E67BF}" type="pres">
      <dgm:prSet presAssocID="{CE984E5E-3C9B-4F8A-866C-96C6C8F98351}" presName="conn2-1" presStyleLbl="parChTrans1D2" presStyleIdx="3" presStyleCnt="4"/>
      <dgm:spPr/>
      <dgm:t>
        <a:bodyPr/>
        <a:lstStyle/>
        <a:p>
          <a:endParaRPr lang="pl-PL"/>
        </a:p>
      </dgm:t>
    </dgm:pt>
    <dgm:pt modelId="{6F0E6518-81B5-4ABC-AA52-A36938A772FA}" type="pres">
      <dgm:prSet presAssocID="{CE984E5E-3C9B-4F8A-866C-96C6C8F98351}" presName="connTx" presStyleLbl="parChTrans1D2" presStyleIdx="3" presStyleCnt="4"/>
      <dgm:spPr/>
      <dgm:t>
        <a:bodyPr/>
        <a:lstStyle/>
        <a:p>
          <a:endParaRPr lang="pl-PL"/>
        </a:p>
      </dgm:t>
    </dgm:pt>
    <dgm:pt modelId="{6EA6FF5A-EBAC-4C29-A426-1108645912F2}" type="pres">
      <dgm:prSet presAssocID="{1D601BC1-3785-4831-A79C-AF122AC03E8E}" presName="root2" presStyleCnt="0"/>
      <dgm:spPr/>
    </dgm:pt>
    <dgm:pt modelId="{2591657B-2FF0-4AAD-8FA6-57430D1EEFF9}" type="pres">
      <dgm:prSet presAssocID="{1D601BC1-3785-4831-A79C-AF122AC03E8E}" presName="LevelTwoTextNode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8D8EAF5-655C-4CD9-901E-381B8C075E27}" type="pres">
      <dgm:prSet presAssocID="{1D601BC1-3785-4831-A79C-AF122AC03E8E}" presName="level3hierChild" presStyleCnt="0"/>
      <dgm:spPr/>
    </dgm:pt>
    <dgm:pt modelId="{6D2316B0-A6FE-42BB-A737-17F49905ACFD}" type="pres">
      <dgm:prSet presAssocID="{4B3216D8-305F-4D52-A5C7-FCC53709D5EB}" presName="conn2-1" presStyleLbl="parChTrans1D3" presStyleIdx="3" presStyleCnt="5"/>
      <dgm:spPr/>
      <dgm:t>
        <a:bodyPr/>
        <a:lstStyle/>
        <a:p>
          <a:endParaRPr lang="pl-PL"/>
        </a:p>
      </dgm:t>
    </dgm:pt>
    <dgm:pt modelId="{B7A894D2-DD3D-442E-9376-6E33063FB87B}" type="pres">
      <dgm:prSet presAssocID="{4B3216D8-305F-4D52-A5C7-FCC53709D5EB}" presName="connTx" presStyleLbl="parChTrans1D3" presStyleIdx="3" presStyleCnt="5"/>
      <dgm:spPr/>
      <dgm:t>
        <a:bodyPr/>
        <a:lstStyle/>
        <a:p>
          <a:endParaRPr lang="pl-PL"/>
        </a:p>
      </dgm:t>
    </dgm:pt>
    <dgm:pt modelId="{CF90C5B3-FFD3-4C98-BC39-A3DF5350BBC6}" type="pres">
      <dgm:prSet presAssocID="{5AD348C7-0B14-4AB3-AD46-5797F41AE12A}" presName="root2" presStyleCnt="0"/>
      <dgm:spPr/>
    </dgm:pt>
    <dgm:pt modelId="{AE833B04-6119-4132-90BD-A4194A5FB4D3}" type="pres">
      <dgm:prSet presAssocID="{5AD348C7-0B14-4AB3-AD46-5797F41AE12A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518C6F5-2ABE-487A-865E-530C58754EB9}" type="pres">
      <dgm:prSet presAssocID="{5AD348C7-0B14-4AB3-AD46-5797F41AE12A}" presName="level3hierChild" presStyleCnt="0"/>
      <dgm:spPr/>
    </dgm:pt>
    <dgm:pt modelId="{9CF6D22A-9423-4467-9B71-9FCA4FDF8731}" type="pres">
      <dgm:prSet presAssocID="{78E95335-2E1D-4E2A-B3C6-BE70760126C3}" presName="conn2-1" presStyleLbl="parChTrans1D3" presStyleIdx="4" presStyleCnt="5"/>
      <dgm:spPr/>
      <dgm:t>
        <a:bodyPr/>
        <a:lstStyle/>
        <a:p>
          <a:endParaRPr lang="pl-PL"/>
        </a:p>
      </dgm:t>
    </dgm:pt>
    <dgm:pt modelId="{A693B928-4A7E-48C3-B7D6-FA15E776114E}" type="pres">
      <dgm:prSet presAssocID="{78E95335-2E1D-4E2A-B3C6-BE70760126C3}" presName="connTx" presStyleLbl="parChTrans1D3" presStyleIdx="4" presStyleCnt="5"/>
      <dgm:spPr/>
      <dgm:t>
        <a:bodyPr/>
        <a:lstStyle/>
        <a:p>
          <a:endParaRPr lang="pl-PL"/>
        </a:p>
      </dgm:t>
    </dgm:pt>
    <dgm:pt modelId="{CAB59439-57CF-461B-8AF2-EFC282609F16}" type="pres">
      <dgm:prSet presAssocID="{C6EBE7DA-5B69-40D3-B723-B5192FD06C5B}" presName="root2" presStyleCnt="0"/>
      <dgm:spPr/>
    </dgm:pt>
    <dgm:pt modelId="{17C0B98E-9135-4F4A-B080-0533AECCE681}" type="pres">
      <dgm:prSet presAssocID="{C6EBE7DA-5B69-40D3-B723-B5192FD06C5B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0862479-3A8E-4626-8139-973DF141A782}" type="pres">
      <dgm:prSet presAssocID="{C6EBE7DA-5B69-40D3-B723-B5192FD06C5B}" presName="level3hierChild" presStyleCnt="0"/>
      <dgm:spPr/>
    </dgm:pt>
  </dgm:ptLst>
  <dgm:cxnLst>
    <dgm:cxn modelId="{799535DA-C6F5-4F2B-A039-9B9CBB239025}" srcId="{E8AAD2C6-9E20-42E3-A4A9-B7031D8F5BBD}" destId="{1D601BC1-3785-4831-A79C-AF122AC03E8E}" srcOrd="3" destOrd="0" parTransId="{CE984E5E-3C9B-4F8A-866C-96C6C8F98351}" sibTransId="{B01A6C29-AD47-4D97-91BD-970DCED4016B}"/>
    <dgm:cxn modelId="{56BB85A8-C253-4370-A0A5-88C3EE584529}" type="presOf" srcId="{C6EBE7DA-5B69-40D3-B723-B5192FD06C5B}" destId="{17C0B98E-9135-4F4A-B080-0533AECCE681}" srcOrd="0" destOrd="0" presId="urn:microsoft.com/office/officeart/2008/layout/HorizontalMultiLevelHierarchy"/>
    <dgm:cxn modelId="{F0AA67F8-5A25-4949-B2E3-9603ACEAD916}" type="presOf" srcId="{129EE29B-C480-450F-82D0-EAD7C9290A0B}" destId="{B775C523-B65D-4B5E-8D7C-11FE80F7C95D}" srcOrd="0" destOrd="0" presId="urn:microsoft.com/office/officeart/2008/layout/HorizontalMultiLevelHierarchy"/>
    <dgm:cxn modelId="{52F4BABD-C0B6-4623-97D4-15845CD8E428}" type="presOf" srcId="{8103ACF2-7CC3-4300-8343-F93AA6F72058}" destId="{B9F195E9-6D89-40E8-994A-A8F2B9EBC9AC}" srcOrd="1" destOrd="0" presId="urn:microsoft.com/office/officeart/2008/layout/HorizontalMultiLevelHierarchy"/>
    <dgm:cxn modelId="{96F9C1AF-B2CC-4ECD-BE63-A6B2AB446D9C}" type="presOf" srcId="{B574E01A-6869-4061-B157-139656F2A9F4}" destId="{6CB50739-0D03-48AD-ADE6-2FC49268120F}" srcOrd="1" destOrd="0" presId="urn:microsoft.com/office/officeart/2008/layout/HorizontalMultiLevelHierarchy"/>
    <dgm:cxn modelId="{601D16C9-9820-4752-9285-987E13F703A9}" type="presOf" srcId="{4B3216D8-305F-4D52-A5C7-FCC53709D5EB}" destId="{B7A894D2-DD3D-442E-9376-6E33063FB87B}" srcOrd="1" destOrd="0" presId="urn:microsoft.com/office/officeart/2008/layout/HorizontalMultiLevelHierarchy"/>
    <dgm:cxn modelId="{D0B9FA3E-348F-4D71-ACC0-F97692F99119}" type="presOf" srcId="{B3C0E2AB-CE2C-4098-BCAC-AF71F01E12EF}" destId="{6F299F11-15CE-4CD9-9C55-4422B9D08571}" srcOrd="0" destOrd="0" presId="urn:microsoft.com/office/officeart/2008/layout/HorizontalMultiLevelHierarchy"/>
    <dgm:cxn modelId="{0B4F5347-99A0-4C58-B568-5CBED43061C1}" srcId="{418E6F9E-D59F-458F-BB0D-9733DF9FE131}" destId="{CC807F88-A18B-4AFF-81D6-57724D2452C4}" srcOrd="1" destOrd="0" parTransId="{35B8E509-EC58-44C1-BFC0-ECDEF19AFE94}" sibTransId="{B7A64F5E-97E3-40CA-989E-3E5E822405B1}"/>
    <dgm:cxn modelId="{22A2DA5F-B603-4CAD-B343-451E0114EDC0}" srcId="{E8AAD2C6-9E20-42E3-A4A9-B7031D8F5BBD}" destId="{F77A2CD6-80B1-4FB9-B3B2-39D9151AF02C}" srcOrd="0" destOrd="0" parTransId="{14D7A1A0-492B-4A51-B3B0-C568F46E20E9}" sibTransId="{339EAFA6-6FE9-4C9F-87F0-33A56DA6A25C}"/>
    <dgm:cxn modelId="{97B1743F-C22E-4D19-B473-EE14E9E639EE}" type="presOf" srcId="{CE984E5E-3C9B-4F8A-866C-96C6C8F98351}" destId="{6F0E6518-81B5-4ABC-AA52-A36938A772FA}" srcOrd="1" destOrd="0" presId="urn:microsoft.com/office/officeart/2008/layout/HorizontalMultiLevelHierarchy"/>
    <dgm:cxn modelId="{30E85958-C6F5-4AA6-BD35-372C5B80B334}" type="presOf" srcId="{E8AAD2C6-9E20-42E3-A4A9-B7031D8F5BBD}" destId="{0EFAB359-688B-4E4D-8797-0CB38AB832B7}" srcOrd="0" destOrd="0" presId="urn:microsoft.com/office/officeart/2008/layout/HorizontalMultiLevelHierarchy"/>
    <dgm:cxn modelId="{8829B4BA-735C-4607-BCC8-463219EDB8E1}" type="presOf" srcId="{F671AE4F-CC7F-41CD-806D-A9FD64F9E02D}" destId="{978E7B65-9B6D-4BEE-BD19-C3CCFD7E0240}" srcOrd="0" destOrd="0" presId="urn:microsoft.com/office/officeart/2008/layout/HorizontalMultiLevelHierarchy"/>
    <dgm:cxn modelId="{652AFBC1-4E60-49DD-8E74-40C133BD629F}" srcId="{1D601BC1-3785-4831-A79C-AF122AC03E8E}" destId="{5AD348C7-0B14-4AB3-AD46-5797F41AE12A}" srcOrd="0" destOrd="0" parTransId="{4B3216D8-305F-4D52-A5C7-FCC53709D5EB}" sibTransId="{BAF4F683-C545-40C9-8EB3-B08E86798891}"/>
    <dgm:cxn modelId="{AC1A462E-8F3B-4B38-9037-93BF2B3F01D2}" type="presOf" srcId="{78E95335-2E1D-4E2A-B3C6-BE70760126C3}" destId="{9CF6D22A-9423-4467-9B71-9FCA4FDF8731}" srcOrd="0" destOrd="0" presId="urn:microsoft.com/office/officeart/2008/layout/HorizontalMultiLevelHierarchy"/>
    <dgm:cxn modelId="{5D82AC25-171F-429A-8F7B-9ECACA42E4B3}" type="presOf" srcId="{14D7A1A0-492B-4A51-B3B0-C568F46E20E9}" destId="{C732714D-8230-4A40-91F1-0A93674D4954}" srcOrd="0" destOrd="0" presId="urn:microsoft.com/office/officeart/2008/layout/HorizontalMultiLevelHierarchy"/>
    <dgm:cxn modelId="{F1F766E4-5CA3-42ED-9FA6-CBDA707E6478}" srcId="{418E6F9E-D59F-458F-BB0D-9733DF9FE131}" destId="{D68EAA75-6429-40EB-8142-4E724910D5AA}" srcOrd="2" destOrd="0" parTransId="{B3C0E2AB-CE2C-4098-BCAC-AF71F01E12EF}" sibTransId="{DF4196A5-A77B-4AD8-B6C9-8633526676D5}"/>
    <dgm:cxn modelId="{30E30A8F-A4B5-49B4-9F56-C4811F83ED86}" type="presOf" srcId="{4B3216D8-305F-4D52-A5C7-FCC53709D5EB}" destId="{6D2316B0-A6FE-42BB-A737-17F49905ACFD}" srcOrd="0" destOrd="0" presId="urn:microsoft.com/office/officeart/2008/layout/HorizontalMultiLevelHierarchy"/>
    <dgm:cxn modelId="{86DE7D1F-D446-4F71-9D9A-BAC1E83FAED0}" type="presOf" srcId="{418E6F9E-D59F-458F-BB0D-9733DF9FE131}" destId="{40FAEAE9-9248-417B-9AFB-AFE9F27AF95C}" srcOrd="0" destOrd="0" presId="urn:microsoft.com/office/officeart/2008/layout/HorizontalMultiLevelHierarchy"/>
    <dgm:cxn modelId="{2BFDD438-6D17-41F0-A59D-D6283073016C}" type="presOf" srcId="{D68EAA75-6429-40EB-8142-4E724910D5AA}" destId="{BDA7B745-FE71-4211-86A5-56FAA6F17719}" srcOrd="0" destOrd="0" presId="urn:microsoft.com/office/officeart/2008/layout/HorizontalMultiLevelHierarchy"/>
    <dgm:cxn modelId="{B034B7CB-1550-4769-8780-6B29C59E5F4D}" type="presOf" srcId="{8B1EC104-3CB0-49A3-80BA-992A0BB2DF3A}" destId="{403B8ECE-732C-48DB-8CC7-B4B6F6E27E9D}" srcOrd="1" destOrd="0" presId="urn:microsoft.com/office/officeart/2008/layout/HorizontalMultiLevelHierarchy"/>
    <dgm:cxn modelId="{310ECB50-8822-4435-92DF-372CB706E8EF}" type="presOf" srcId="{8103ACF2-7CC3-4300-8343-F93AA6F72058}" destId="{B0BD0D36-F5E5-4C74-A962-E4A4AA34EB13}" srcOrd="0" destOrd="0" presId="urn:microsoft.com/office/officeart/2008/layout/HorizontalMultiLevelHierarchy"/>
    <dgm:cxn modelId="{A84BBACC-AD53-48AE-8F25-12932CAFB788}" type="presOf" srcId="{598F8BAD-325F-44F2-ADEF-9DD59C58C31D}" destId="{6CC72167-A0AF-4614-8A51-E32AAE19E0EC}" srcOrd="0" destOrd="0" presId="urn:microsoft.com/office/officeart/2008/layout/HorizontalMultiLevelHierarchy"/>
    <dgm:cxn modelId="{8630E7FC-0EC7-4CC3-AFCF-B3742BBF93C1}" srcId="{E8AAD2C6-9E20-42E3-A4A9-B7031D8F5BBD}" destId="{418E6F9E-D59F-458F-BB0D-9733DF9FE131}" srcOrd="1" destOrd="0" parTransId="{B574E01A-6869-4061-B157-139656F2A9F4}" sibTransId="{822F4652-5AD4-4F20-891B-E8EC728AE34A}"/>
    <dgm:cxn modelId="{9A0D5E69-48A4-4903-AA25-D7D3FEF08450}" type="presOf" srcId="{F77A2CD6-80B1-4FB9-B3B2-39D9151AF02C}" destId="{CDF3934C-3D76-4036-BCD3-3E94388A260D}" srcOrd="0" destOrd="0" presId="urn:microsoft.com/office/officeart/2008/layout/HorizontalMultiLevelHierarchy"/>
    <dgm:cxn modelId="{82E2DC6A-784E-4AD2-B22D-0567514F8A2F}" srcId="{1D601BC1-3785-4831-A79C-AF122AC03E8E}" destId="{C6EBE7DA-5B69-40D3-B723-B5192FD06C5B}" srcOrd="1" destOrd="0" parTransId="{78E95335-2E1D-4E2A-B3C6-BE70760126C3}" sibTransId="{ADBDC44E-BE12-4726-8192-1A66DD4D1A8F}"/>
    <dgm:cxn modelId="{B64CB41C-AA90-4C28-A3A5-F9E8AEAC3535}" srcId="{E8AAD2C6-9E20-42E3-A4A9-B7031D8F5BBD}" destId="{598F8BAD-325F-44F2-ADEF-9DD59C58C31D}" srcOrd="2" destOrd="0" parTransId="{8B1EC104-3CB0-49A3-80BA-992A0BB2DF3A}" sibTransId="{F551DFC9-4BC3-4F11-BDEF-1E8C68F021CB}"/>
    <dgm:cxn modelId="{557E22E8-D379-4754-8E66-23B57A302941}" srcId="{418E6F9E-D59F-458F-BB0D-9733DF9FE131}" destId="{129EE29B-C480-450F-82D0-EAD7C9290A0B}" srcOrd="0" destOrd="0" parTransId="{8103ACF2-7CC3-4300-8343-F93AA6F72058}" sibTransId="{D3FFEB62-A36B-4B27-B931-5119FE802071}"/>
    <dgm:cxn modelId="{F1AF9574-360E-4264-9100-62141698265A}" type="presOf" srcId="{8B1EC104-3CB0-49A3-80BA-992A0BB2DF3A}" destId="{A2B5E87F-5849-4591-AB40-2E5F772E66F5}" srcOrd="0" destOrd="0" presId="urn:microsoft.com/office/officeart/2008/layout/HorizontalMultiLevelHierarchy"/>
    <dgm:cxn modelId="{9B35F2F2-76E9-425F-8874-B39C522C093D}" type="presOf" srcId="{CE984E5E-3C9B-4F8A-866C-96C6C8F98351}" destId="{418ADBE4-6844-401A-8799-D4744F4E67BF}" srcOrd="0" destOrd="0" presId="urn:microsoft.com/office/officeart/2008/layout/HorizontalMultiLevelHierarchy"/>
    <dgm:cxn modelId="{DD7D772D-4351-4414-8AD1-46365CB3AF9A}" type="presOf" srcId="{35B8E509-EC58-44C1-BFC0-ECDEF19AFE94}" destId="{CEF5204B-AB9A-4365-B6A3-F7CAB5AC5B96}" srcOrd="0" destOrd="0" presId="urn:microsoft.com/office/officeart/2008/layout/HorizontalMultiLevelHierarchy"/>
    <dgm:cxn modelId="{EE64CC83-DBB0-4868-8F3B-EC83F021519C}" type="presOf" srcId="{CC807F88-A18B-4AFF-81D6-57724D2452C4}" destId="{DEEDBB92-8FD1-49C2-A9FB-5D450FA578D3}" srcOrd="0" destOrd="0" presId="urn:microsoft.com/office/officeart/2008/layout/HorizontalMultiLevelHierarchy"/>
    <dgm:cxn modelId="{200B83CE-11EA-4249-BE10-7CC716528D47}" type="presOf" srcId="{B574E01A-6869-4061-B157-139656F2A9F4}" destId="{33322D90-7138-41B6-91DD-72975E36C205}" srcOrd="0" destOrd="0" presId="urn:microsoft.com/office/officeart/2008/layout/HorizontalMultiLevelHierarchy"/>
    <dgm:cxn modelId="{9ECD835B-82F8-4ADC-B7E6-43A4D84FBBDC}" type="presOf" srcId="{5AD348C7-0B14-4AB3-AD46-5797F41AE12A}" destId="{AE833B04-6119-4132-90BD-A4194A5FB4D3}" srcOrd="0" destOrd="0" presId="urn:microsoft.com/office/officeart/2008/layout/HorizontalMultiLevelHierarchy"/>
    <dgm:cxn modelId="{0621A254-BA3D-4DFE-81B7-72A9FE4330F6}" type="presOf" srcId="{35B8E509-EC58-44C1-BFC0-ECDEF19AFE94}" destId="{CC718C4E-403C-42D3-AC25-8E7A5BD4FD9F}" srcOrd="1" destOrd="0" presId="urn:microsoft.com/office/officeart/2008/layout/HorizontalMultiLevelHierarchy"/>
    <dgm:cxn modelId="{2A9E2F94-C1B3-41A8-A11C-98B6EDC54F6A}" type="presOf" srcId="{78E95335-2E1D-4E2A-B3C6-BE70760126C3}" destId="{A693B928-4A7E-48C3-B7D6-FA15E776114E}" srcOrd="1" destOrd="0" presId="urn:microsoft.com/office/officeart/2008/layout/HorizontalMultiLevelHierarchy"/>
    <dgm:cxn modelId="{4B314D02-CAC6-401E-9DB8-DA99C24B7EE9}" srcId="{F671AE4F-CC7F-41CD-806D-A9FD64F9E02D}" destId="{E8AAD2C6-9E20-42E3-A4A9-B7031D8F5BBD}" srcOrd="0" destOrd="0" parTransId="{F163C0F1-80FF-4252-9B33-836A0815910A}" sibTransId="{61385B47-78D2-45F6-AC17-04A2447BA88A}"/>
    <dgm:cxn modelId="{A4530BC2-4048-4ED1-A802-6D46B211B264}" type="presOf" srcId="{14D7A1A0-492B-4A51-B3B0-C568F46E20E9}" destId="{BCDD77EE-55B2-4ED5-8097-8A5385E6D43E}" srcOrd="1" destOrd="0" presId="urn:microsoft.com/office/officeart/2008/layout/HorizontalMultiLevelHierarchy"/>
    <dgm:cxn modelId="{0DC0D39E-3FD4-48D7-A43D-5E6877A103D8}" type="presOf" srcId="{1D601BC1-3785-4831-A79C-AF122AC03E8E}" destId="{2591657B-2FF0-4AAD-8FA6-57430D1EEFF9}" srcOrd="0" destOrd="0" presId="urn:microsoft.com/office/officeart/2008/layout/HorizontalMultiLevelHierarchy"/>
    <dgm:cxn modelId="{C033BB59-FB51-4E48-A9C4-8A610FFBDA04}" type="presOf" srcId="{B3C0E2AB-CE2C-4098-BCAC-AF71F01E12EF}" destId="{200DB82A-3D8F-48E1-B35E-BCFAF379937F}" srcOrd="1" destOrd="0" presId="urn:microsoft.com/office/officeart/2008/layout/HorizontalMultiLevelHierarchy"/>
    <dgm:cxn modelId="{814CF5C7-3C0F-4E52-86B4-5BB652E9C32F}" type="presParOf" srcId="{978E7B65-9B6D-4BEE-BD19-C3CCFD7E0240}" destId="{4AAAFB13-B94B-451E-9CC7-265B03BA5E35}" srcOrd="0" destOrd="0" presId="urn:microsoft.com/office/officeart/2008/layout/HorizontalMultiLevelHierarchy"/>
    <dgm:cxn modelId="{F0867C4D-62BA-4E14-B04C-86DCDFE8E522}" type="presParOf" srcId="{4AAAFB13-B94B-451E-9CC7-265B03BA5E35}" destId="{0EFAB359-688B-4E4D-8797-0CB38AB832B7}" srcOrd="0" destOrd="0" presId="urn:microsoft.com/office/officeart/2008/layout/HorizontalMultiLevelHierarchy"/>
    <dgm:cxn modelId="{01D615F3-BF59-4009-A648-B8243F4AD7B3}" type="presParOf" srcId="{4AAAFB13-B94B-451E-9CC7-265B03BA5E35}" destId="{07A698DE-5566-4CF6-A933-CDCDAF4E131F}" srcOrd="1" destOrd="0" presId="urn:microsoft.com/office/officeart/2008/layout/HorizontalMultiLevelHierarchy"/>
    <dgm:cxn modelId="{ED067B87-7F6E-4422-A635-3C20C6D51FDC}" type="presParOf" srcId="{07A698DE-5566-4CF6-A933-CDCDAF4E131F}" destId="{C732714D-8230-4A40-91F1-0A93674D4954}" srcOrd="0" destOrd="0" presId="urn:microsoft.com/office/officeart/2008/layout/HorizontalMultiLevelHierarchy"/>
    <dgm:cxn modelId="{C8635485-BFCB-456C-9111-F439AE354810}" type="presParOf" srcId="{C732714D-8230-4A40-91F1-0A93674D4954}" destId="{BCDD77EE-55B2-4ED5-8097-8A5385E6D43E}" srcOrd="0" destOrd="0" presId="urn:microsoft.com/office/officeart/2008/layout/HorizontalMultiLevelHierarchy"/>
    <dgm:cxn modelId="{A815F1EC-A467-4172-ACAA-492EB0E5B9E8}" type="presParOf" srcId="{07A698DE-5566-4CF6-A933-CDCDAF4E131F}" destId="{31F8E1B8-7EBF-459B-B892-4C37099AB840}" srcOrd="1" destOrd="0" presId="urn:microsoft.com/office/officeart/2008/layout/HorizontalMultiLevelHierarchy"/>
    <dgm:cxn modelId="{D471D495-4CD1-49C8-B679-64F52C027CEC}" type="presParOf" srcId="{31F8E1B8-7EBF-459B-B892-4C37099AB840}" destId="{CDF3934C-3D76-4036-BCD3-3E94388A260D}" srcOrd="0" destOrd="0" presId="urn:microsoft.com/office/officeart/2008/layout/HorizontalMultiLevelHierarchy"/>
    <dgm:cxn modelId="{BA3F3C77-6FD4-4ABE-AB75-6DB69C0EF809}" type="presParOf" srcId="{31F8E1B8-7EBF-459B-B892-4C37099AB840}" destId="{45291F20-84D7-4362-8B36-AF543B43A6FF}" srcOrd="1" destOrd="0" presId="urn:microsoft.com/office/officeart/2008/layout/HorizontalMultiLevelHierarchy"/>
    <dgm:cxn modelId="{73985595-D83A-41FF-A976-294B6DB93245}" type="presParOf" srcId="{07A698DE-5566-4CF6-A933-CDCDAF4E131F}" destId="{33322D90-7138-41B6-91DD-72975E36C205}" srcOrd="2" destOrd="0" presId="urn:microsoft.com/office/officeart/2008/layout/HorizontalMultiLevelHierarchy"/>
    <dgm:cxn modelId="{4DED24BD-684A-43D3-B470-DE51AB093873}" type="presParOf" srcId="{33322D90-7138-41B6-91DD-72975E36C205}" destId="{6CB50739-0D03-48AD-ADE6-2FC49268120F}" srcOrd="0" destOrd="0" presId="urn:microsoft.com/office/officeart/2008/layout/HorizontalMultiLevelHierarchy"/>
    <dgm:cxn modelId="{874C700C-D528-47F7-892E-F6042F2FB534}" type="presParOf" srcId="{07A698DE-5566-4CF6-A933-CDCDAF4E131F}" destId="{9FE603CA-C0F3-4D14-A8C8-A3C8DAA2FB56}" srcOrd="3" destOrd="0" presId="urn:microsoft.com/office/officeart/2008/layout/HorizontalMultiLevelHierarchy"/>
    <dgm:cxn modelId="{3CFEDBFC-B6B4-40F9-AD37-AB6B61CE003A}" type="presParOf" srcId="{9FE603CA-C0F3-4D14-A8C8-A3C8DAA2FB56}" destId="{40FAEAE9-9248-417B-9AFB-AFE9F27AF95C}" srcOrd="0" destOrd="0" presId="urn:microsoft.com/office/officeart/2008/layout/HorizontalMultiLevelHierarchy"/>
    <dgm:cxn modelId="{FD92DD7C-94D5-498A-BAB4-657F2F5C67B2}" type="presParOf" srcId="{9FE603CA-C0F3-4D14-A8C8-A3C8DAA2FB56}" destId="{36DEA40F-6F00-4F43-80A6-1EFEB3E049B9}" srcOrd="1" destOrd="0" presId="urn:microsoft.com/office/officeart/2008/layout/HorizontalMultiLevelHierarchy"/>
    <dgm:cxn modelId="{39CB1567-E24B-4D58-A7D2-65671F2B0676}" type="presParOf" srcId="{36DEA40F-6F00-4F43-80A6-1EFEB3E049B9}" destId="{B0BD0D36-F5E5-4C74-A962-E4A4AA34EB13}" srcOrd="0" destOrd="0" presId="urn:microsoft.com/office/officeart/2008/layout/HorizontalMultiLevelHierarchy"/>
    <dgm:cxn modelId="{12A7D008-C957-46CC-B817-4F7EF3D3B875}" type="presParOf" srcId="{B0BD0D36-F5E5-4C74-A962-E4A4AA34EB13}" destId="{B9F195E9-6D89-40E8-994A-A8F2B9EBC9AC}" srcOrd="0" destOrd="0" presId="urn:microsoft.com/office/officeart/2008/layout/HorizontalMultiLevelHierarchy"/>
    <dgm:cxn modelId="{9F25755D-8E79-43A3-B276-6FBC5B8B4073}" type="presParOf" srcId="{36DEA40F-6F00-4F43-80A6-1EFEB3E049B9}" destId="{C7C07F71-D7E8-4685-BF46-07EA84707764}" srcOrd="1" destOrd="0" presId="urn:microsoft.com/office/officeart/2008/layout/HorizontalMultiLevelHierarchy"/>
    <dgm:cxn modelId="{7CD885D2-38EC-4067-B08D-1DA0FC469751}" type="presParOf" srcId="{C7C07F71-D7E8-4685-BF46-07EA84707764}" destId="{B775C523-B65D-4B5E-8D7C-11FE80F7C95D}" srcOrd="0" destOrd="0" presId="urn:microsoft.com/office/officeart/2008/layout/HorizontalMultiLevelHierarchy"/>
    <dgm:cxn modelId="{22D0F159-401D-46D2-A841-FC78AF8F51C9}" type="presParOf" srcId="{C7C07F71-D7E8-4685-BF46-07EA84707764}" destId="{F540C4CA-C249-4986-86C3-FB728F137311}" srcOrd="1" destOrd="0" presId="urn:microsoft.com/office/officeart/2008/layout/HorizontalMultiLevelHierarchy"/>
    <dgm:cxn modelId="{9E0F7599-D092-4317-9203-704035522B55}" type="presParOf" srcId="{36DEA40F-6F00-4F43-80A6-1EFEB3E049B9}" destId="{CEF5204B-AB9A-4365-B6A3-F7CAB5AC5B96}" srcOrd="2" destOrd="0" presId="urn:microsoft.com/office/officeart/2008/layout/HorizontalMultiLevelHierarchy"/>
    <dgm:cxn modelId="{5C1BA8C9-40CD-4EDF-805D-9ECB87F967CE}" type="presParOf" srcId="{CEF5204B-AB9A-4365-B6A3-F7CAB5AC5B96}" destId="{CC718C4E-403C-42D3-AC25-8E7A5BD4FD9F}" srcOrd="0" destOrd="0" presId="urn:microsoft.com/office/officeart/2008/layout/HorizontalMultiLevelHierarchy"/>
    <dgm:cxn modelId="{6F74A325-33AB-4A6C-9974-F19D17E10A4F}" type="presParOf" srcId="{36DEA40F-6F00-4F43-80A6-1EFEB3E049B9}" destId="{872C9AE1-5B3C-4D57-B4C1-8999CD1B4360}" srcOrd="3" destOrd="0" presId="urn:microsoft.com/office/officeart/2008/layout/HorizontalMultiLevelHierarchy"/>
    <dgm:cxn modelId="{8DB2A1E7-42D7-4C41-8A04-24F063A2002F}" type="presParOf" srcId="{872C9AE1-5B3C-4D57-B4C1-8999CD1B4360}" destId="{DEEDBB92-8FD1-49C2-A9FB-5D450FA578D3}" srcOrd="0" destOrd="0" presId="urn:microsoft.com/office/officeart/2008/layout/HorizontalMultiLevelHierarchy"/>
    <dgm:cxn modelId="{828F175D-A24F-4AD6-96D5-848E5E740227}" type="presParOf" srcId="{872C9AE1-5B3C-4D57-B4C1-8999CD1B4360}" destId="{A4EB3896-1468-42B3-BB3D-296DD620937B}" srcOrd="1" destOrd="0" presId="urn:microsoft.com/office/officeart/2008/layout/HorizontalMultiLevelHierarchy"/>
    <dgm:cxn modelId="{FD6F63B1-E9FB-4573-8A90-E186581406D0}" type="presParOf" srcId="{36DEA40F-6F00-4F43-80A6-1EFEB3E049B9}" destId="{6F299F11-15CE-4CD9-9C55-4422B9D08571}" srcOrd="4" destOrd="0" presId="urn:microsoft.com/office/officeart/2008/layout/HorizontalMultiLevelHierarchy"/>
    <dgm:cxn modelId="{978EB418-36B3-4A2E-9B81-AB68596BC450}" type="presParOf" srcId="{6F299F11-15CE-4CD9-9C55-4422B9D08571}" destId="{200DB82A-3D8F-48E1-B35E-BCFAF379937F}" srcOrd="0" destOrd="0" presId="urn:microsoft.com/office/officeart/2008/layout/HorizontalMultiLevelHierarchy"/>
    <dgm:cxn modelId="{D788D506-E9C0-4EDE-B112-BE672CB23F39}" type="presParOf" srcId="{36DEA40F-6F00-4F43-80A6-1EFEB3E049B9}" destId="{CD52BC34-9EBF-4817-9C1D-AC9B45B73885}" srcOrd="5" destOrd="0" presId="urn:microsoft.com/office/officeart/2008/layout/HorizontalMultiLevelHierarchy"/>
    <dgm:cxn modelId="{BC980103-9073-4FAF-9B07-BF4354A93D2B}" type="presParOf" srcId="{CD52BC34-9EBF-4817-9C1D-AC9B45B73885}" destId="{BDA7B745-FE71-4211-86A5-56FAA6F17719}" srcOrd="0" destOrd="0" presId="urn:microsoft.com/office/officeart/2008/layout/HorizontalMultiLevelHierarchy"/>
    <dgm:cxn modelId="{BAC627A6-8565-4E0E-95CD-B7EB570E146B}" type="presParOf" srcId="{CD52BC34-9EBF-4817-9C1D-AC9B45B73885}" destId="{B7F26760-87B2-4E13-8ABB-444AA438947F}" srcOrd="1" destOrd="0" presId="urn:microsoft.com/office/officeart/2008/layout/HorizontalMultiLevelHierarchy"/>
    <dgm:cxn modelId="{5149E3D8-A623-4CCE-B6F1-52EE8B170E69}" type="presParOf" srcId="{07A698DE-5566-4CF6-A933-CDCDAF4E131F}" destId="{A2B5E87F-5849-4591-AB40-2E5F772E66F5}" srcOrd="4" destOrd="0" presId="urn:microsoft.com/office/officeart/2008/layout/HorizontalMultiLevelHierarchy"/>
    <dgm:cxn modelId="{D101E6AA-5439-43DA-88FE-BFA9E472DAAF}" type="presParOf" srcId="{A2B5E87F-5849-4591-AB40-2E5F772E66F5}" destId="{403B8ECE-732C-48DB-8CC7-B4B6F6E27E9D}" srcOrd="0" destOrd="0" presId="urn:microsoft.com/office/officeart/2008/layout/HorizontalMultiLevelHierarchy"/>
    <dgm:cxn modelId="{71004EBF-D173-4086-8F45-A356C4F1105D}" type="presParOf" srcId="{07A698DE-5566-4CF6-A933-CDCDAF4E131F}" destId="{EAF09C67-F914-4816-A327-2593B2AC3798}" srcOrd="5" destOrd="0" presId="urn:microsoft.com/office/officeart/2008/layout/HorizontalMultiLevelHierarchy"/>
    <dgm:cxn modelId="{A5E5917D-A3B2-49F0-814D-8D337443DDE8}" type="presParOf" srcId="{EAF09C67-F914-4816-A327-2593B2AC3798}" destId="{6CC72167-A0AF-4614-8A51-E32AAE19E0EC}" srcOrd="0" destOrd="0" presId="urn:microsoft.com/office/officeart/2008/layout/HorizontalMultiLevelHierarchy"/>
    <dgm:cxn modelId="{B39C9F5B-077D-4D24-BF0F-F471D99D30C4}" type="presParOf" srcId="{EAF09C67-F914-4816-A327-2593B2AC3798}" destId="{E3997B8B-6A8E-4C26-A70B-D2141EBE8113}" srcOrd="1" destOrd="0" presId="urn:microsoft.com/office/officeart/2008/layout/HorizontalMultiLevelHierarchy"/>
    <dgm:cxn modelId="{CD5D1DAD-E9C4-4169-9B21-F420A2257391}" type="presParOf" srcId="{07A698DE-5566-4CF6-A933-CDCDAF4E131F}" destId="{418ADBE4-6844-401A-8799-D4744F4E67BF}" srcOrd="6" destOrd="0" presId="urn:microsoft.com/office/officeart/2008/layout/HorizontalMultiLevelHierarchy"/>
    <dgm:cxn modelId="{B138A4AF-FC0C-41E0-BF2E-EF91A30530D7}" type="presParOf" srcId="{418ADBE4-6844-401A-8799-D4744F4E67BF}" destId="{6F0E6518-81B5-4ABC-AA52-A36938A772FA}" srcOrd="0" destOrd="0" presId="urn:microsoft.com/office/officeart/2008/layout/HorizontalMultiLevelHierarchy"/>
    <dgm:cxn modelId="{A769B088-F6C7-4860-86B7-5C64F6C64876}" type="presParOf" srcId="{07A698DE-5566-4CF6-A933-CDCDAF4E131F}" destId="{6EA6FF5A-EBAC-4C29-A426-1108645912F2}" srcOrd="7" destOrd="0" presId="urn:microsoft.com/office/officeart/2008/layout/HorizontalMultiLevelHierarchy"/>
    <dgm:cxn modelId="{B590D930-FD4F-4CC2-9980-D0982D125A7C}" type="presParOf" srcId="{6EA6FF5A-EBAC-4C29-A426-1108645912F2}" destId="{2591657B-2FF0-4AAD-8FA6-57430D1EEFF9}" srcOrd="0" destOrd="0" presId="urn:microsoft.com/office/officeart/2008/layout/HorizontalMultiLevelHierarchy"/>
    <dgm:cxn modelId="{183021EF-607B-4ED0-854C-410CA072139F}" type="presParOf" srcId="{6EA6FF5A-EBAC-4C29-A426-1108645912F2}" destId="{78D8EAF5-655C-4CD9-901E-381B8C075E27}" srcOrd="1" destOrd="0" presId="urn:microsoft.com/office/officeart/2008/layout/HorizontalMultiLevelHierarchy"/>
    <dgm:cxn modelId="{758567A2-F2A3-4ADF-AECE-82F573B22DA5}" type="presParOf" srcId="{78D8EAF5-655C-4CD9-901E-381B8C075E27}" destId="{6D2316B0-A6FE-42BB-A737-17F49905ACFD}" srcOrd="0" destOrd="0" presId="urn:microsoft.com/office/officeart/2008/layout/HorizontalMultiLevelHierarchy"/>
    <dgm:cxn modelId="{179A7CCE-F091-412B-9BEA-4E4599A082CB}" type="presParOf" srcId="{6D2316B0-A6FE-42BB-A737-17F49905ACFD}" destId="{B7A894D2-DD3D-442E-9376-6E33063FB87B}" srcOrd="0" destOrd="0" presId="urn:microsoft.com/office/officeart/2008/layout/HorizontalMultiLevelHierarchy"/>
    <dgm:cxn modelId="{E32721F5-9D01-48BE-B2A1-48668A8E3247}" type="presParOf" srcId="{78D8EAF5-655C-4CD9-901E-381B8C075E27}" destId="{CF90C5B3-FFD3-4C98-BC39-A3DF5350BBC6}" srcOrd="1" destOrd="0" presId="urn:microsoft.com/office/officeart/2008/layout/HorizontalMultiLevelHierarchy"/>
    <dgm:cxn modelId="{0F768E80-D924-4B6A-BA05-D0FF0CFEE274}" type="presParOf" srcId="{CF90C5B3-FFD3-4C98-BC39-A3DF5350BBC6}" destId="{AE833B04-6119-4132-90BD-A4194A5FB4D3}" srcOrd="0" destOrd="0" presId="urn:microsoft.com/office/officeart/2008/layout/HorizontalMultiLevelHierarchy"/>
    <dgm:cxn modelId="{1C3EC3C1-955D-4AE6-A20A-1EA16D1DCEC6}" type="presParOf" srcId="{CF90C5B3-FFD3-4C98-BC39-A3DF5350BBC6}" destId="{2518C6F5-2ABE-487A-865E-530C58754EB9}" srcOrd="1" destOrd="0" presId="urn:microsoft.com/office/officeart/2008/layout/HorizontalMultiLevelHierarchy"/>
    <dgm:cxn modelId="{1CF889D8-41F1-4DF7-A309-A6C3774C9F60}" type="presParOf" srcId="{78D8EAF5-655C-4CD9-901E-381B8C075E27}" destId="{9CF6D22A-9423-4467-9B71-9FCA4FDF8731}" srcOrd="2" destOrd="0" presId="urn:microsoft.com/office/officeart/2008/layout/HorizontalMultiLevelHierarchy"/>
    <dgm:cxn modelId="{D7C94A8D-44F2-42CC-BA72-0E47E87F2096}" type="presParOf" srcId="{9CF6D22A-9423-4467-9B71-9FCA4FDF8731}" destId="{A693B928-4A7E-48C3-B7D6-FA15E776114E}" srcOrd="0" destOrd="0" presId="urn:microsoft.com/office/officeart/2008/layout/HorizontalMultiLevelHierarchy"/>
    <dgm:cxn modelId="{81227933-EEAB-4155-99FC-E3466A6A8F02}" type="presParOf" srcId="{78D8EAF5-655C-4CD9-901E-381B8C075E27}" destId="{CAB59439-57CF-461B-8AF2-EFC282609F16}" srcOrd="3" destOrd="0" presId="urn:microsoft.com/office/officeart/2008/layout/HorizontalMultiLevelHierarchy"/>
    <dgm:cxn modelId="{74830E02-235A-4AA6-93DD-4E12435602BA}" type="presParOf" srcId="{CAB59439-57CF-461B-8AF2-EFC282609F16}" destId="{17C0B98E-9135-4F4A-B080-0533AECCE681}" srcOrd="0" destOrd="0" presId="urn:microsoft.com/office/officeart/2008/layout/HorizontalMultiLevelHierarchy"/>
    <dgm:cxn modelId="{5FB53061-2885-4B6C-BEB7-2C9D7A2D946B}" type="presParOf" srcId="{CAB59439-57CF-461B-8AF2-EFC282609F16}" destId="{00862479-3A8E-4626-8139-973DF141A78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6D22A-9423-4467-9B71-9FCA4FDF8731}">
      <dsp:nvSpPr>
        <dsp:cNvPr id="0" name=""/>
        <dsp:cNvSpPr/>
      </dsp:nvSpPr>
      <dsp:spPr>
        <a:xfrm>
          <a:off x="4491860" y="3676958"/>
          <a:ext cx="494703" cy="471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351" y="0"/>
              </a:lnTo>
              <a:lnTo>
                <a:pt x="247351" y="471325"/>
              </a:lnTo>
              <a:lnTo>
                <a:pt x="494703" y="47132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722129" y="3895538"/>
        <a:ext cx="34164" cy="34164"/>
      </dsp:txXfrm>
    </dsp:sp>
    <dsp:sp modelId="{6D2316B0-A6FE-42BB-A737-17F49905ACFD}">
      <dsp:nvSpPr>
        <dsp:cNvPr id="0" name=""/>
        <dsp:cNvSpPr/>
      </dsp:nvSpPr>
      <dsp:spPr>
        <a:xfrm>
          <a:off x="4491860" y="3205632"/>
          <a:ext cx="494703" cy="471325"/>
        </a:xfrm>
        <a:custGeom>
          <a:avLst/>
          <a:gdLst/>
          <a:ahLst/>
          <a:cxnLst/>
          <a:rect l="0" t="0" r="0" b="0"/>
          <a:pathLst>
            <a:path>
              <a:moveTo>
                <a:pt x="0" y="471325"/>
              </a:moveTo>
              <a:lnTo>
                <a:pt x="247351" y="471325"/>
              </a:lnTo>
              <a:lnTo>
                <a:pt x="247351" y="0"/>
              </a:lnTo>
              <a:lnTo>
                <a:pt x="494703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722129" y="3424213"/>
        <a:ext cx="34164" cy="34164"/>
      </dsp:txXfrm>
    </dsp:sp>
    <dsp:sp modelId="{418ADBE4-6844-401A-8799-D4744F4E67BF}">
      <dsp:nvSpPr>
        <dsp:cNvPr id="0" name=""/>
        <dsp:cNvSpPr/>
      </dsp:nvSpPr>
      <dsp:spPr>
        <a:xfrm>
          <a:off x="1523640" y="2027318"/>
          <a:ext cx="494703" cy="164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351" y="0"/>
              </a:lnTo>
              <a:lnTo>
                <a:pt x="247351" y="1649639"/>
              </a:lnTo>
              <a:lnTo>
                <a:pt x="494703" y="164963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600" kern="1200"/>
        </a:p>
      </dsp:txBody>
      <dsp:txXfrm>
        <a:off x="1727936" y="2809082"/>
        <a:ext cx="86111" cy="86111"/>
      </dsp:txXfrm>
    </dsp:sp>
    <dsp:sp modelId="{A2B5E87F-5849-4591-AB40-2E5F772E66F5}">
      <dsp:nvSpPr>
        <dsp:cNvPr id="0" name=""/>
        <dsp:cNvSpPr/>
      </dsp:nvSpPr>
      <dsp:spPr>
        <a:xfrm>
          <a:off x="1523640" y="2027318"/>
          <a:ext cx="494703" cy="235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351" y="0"/>
              </a:lnTo>
              <a:lnTo>
                <a:pt x="247351" y="235662"/>
              </a:lnTo>
              <a:lnTo>
                <a:pt x="494703" y="23566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757293" y="2131450"/>
        <a:ext cx="27398" cy="27398"/>
      </dsp:txXfrm>
    </dsp:sp>
    <dsp:sp modelId="{6F299F11-15CE-4CD9-9C55-4422B9D08571}">
      <dsp:nvSpPr>
        <dsp:cNvPr id="0" name=""/>
        <dsp:cNvSpPr/>
      </dsp:nvSpPr>
      <dsp:spPr>
        <a:xfrm>
          <a:off x="4491860" y="1320330"/>
          <a:ext cx="494703" cy="942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351" y="0"/>
              </a:lnTo>
              <a:lnTo>
                <a:pt x="247351" y="942651"/>
              </a:lnTo>
              <a:lnTo>
                <a:pt x="494703" y="94265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712597" y="1765041"/>
        <a:ext cx="53228" cy="53228"/>
      </dsp:txXfrm>
    </dsp:sp>
    <dsp:sp modelId="{CEF5204B-AB9A-4365-B6A3-F7CAB5AC5B96}">
      <dsp:nvSpPr>
        <dsp:cNvPr id="0" name=""/>
        <dsp:cNvSpPr/>
      </dsp:nvSpPr>
      <dsp:spPr>
        <a:xfrm>
          <a:off x="4491860" y="1274610"/>
          <a:ext cx="4947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4703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726844" y="1307962"/>
        <a:ext cx="24735" cy="24735"/>
      </dsp:txXfrm>
    </dsp:sp>
    <dsp:sp modelId="{B0BD0D36-F5E5-4C74-A962-E4A4AA34EB13}">
      <dsp:nvSpPr>
        <dsp:cNvPr id="0" name=""/>
        <dsp:cNvSpPr/>
      </dsp:nvSpPr>
      <dsp:spPr>
        <a:xfrm>
          <a:off x="4491860" y="377679"/>
          <a:ext cx="494703" cy="942651"/>
        </a:xfrm>
        <a:custGeom>
          <a:avLst/>
          <a:gdLst/>
          <a:ahLst/>
          <a:cxnLst/>
          <a:rect l="0" t="0" r="0" b="0"/>
          <a:pathLst>
            <a:path>
              <a:moveTo>
                <a:pt x="0" y="942651"/>
              </a:moveTo>
              <a:lnTo>
                <a:pt x="247351" y="942651"/>
              </a:lnTo>
              <a:lnTo>
                <a:pt x="247351" y="0"/>
              </a:lnTo>
              <a:lnTo>
                <a:pt x="494703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712597" y="822390"/>
        <a:ext cx="53228" cy="53228"/>
      </dsp:txXfrm>
    </dsp:sp>
    <dsp:sp modelId="{33322D90-7138-41B6-91DD-72975E36C205}">
      <dsp:nvSpPr>
        <dsp:cNvPr id="0" name=""/>
        <dsp:cNvSpPr/>
      </dsp:nvSpPr>
      <dsp:spPr>
        <a:xfrm>
          <a:off x="1523640" y="1320330"/>
          <a:ext cx="494703" cy="706988"/>
        </a:xfrm>
        <a:custGeom>
          <a:avLst/>
          <a:gdLst/>
          <a:ahLst/>
          <a:cxnLst/>
          <a:rect l="0" t="0" r="0" b="0"/>
          <a:pathLst>
            <a:path>
              <a:moveTo>
                <a:pt x="0" y="706988"/>
              </a:moveTo>
              <a:lnTo>
                <a:pt x="247351" y="706988"/>
              </a:lnTo>
              <a:lnTo>
                <a:pt x="247351" y="0"/>
              </a:lnTo>
              <a:lnTo>
                <a:pt x="494703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749420" y="1652252"/>
        <a:ext cx="43144" cy="43144"/>
      </dsp:txXfrm>
    </dsp:sp>
    <dsp:sp modelId="{C732714D-8230-4A40-91F1-0A93674D4954}">
      <dsp:nvSpPr>
        <dsp:cNvPr id="0" name=""/>
        <dsp:cNvSpPr/>
      </dsp:nvSpPr>
      <dsp:spPr>
        <a:xfrm>
          <a:off x="1523640" y="377679"/>
          <a:ext cx="494703" cy="1649639"/>
        </a:xfrm>
        <a:custGeom>
          <a:avLst/>
          <a:gdLst/>
          <a:ahLst/>
          <a:cxnLst/>
          <a:rect l="0" t="0" r="0" b="0"/>
          <a:pathLst>
            <a:path>
              <a:moveTo>
                <a:pt x="0" y="1649639"/>
              </a:moveTo>
              <a:lnTo>
                <a:pt x="247351" y="1649639"/>
              </a:lnTo>
              <a:lnTo>
                <a:pt x="247351" y="0"/>
              </a:lnTo>
              <a:lnTo>
                <a:pt x="494703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600" kern="1200"/>
        </a:p>
      </dsp:txBody>
      <dsp:txXfrm>
        <a:off x="1727936" y="1159443"/>
        <a:ext cx="86111" cy="86111"/>
      </dsp:txXfrm>
    </dsp:sp>
    <dsp:sp modelId="{0EFAB359-688B-4E4D-8797-0CB38AB832B7}">
      <dsp:nvSpPr>
        <dsp:cNvPr id="0" name=""/>
        <dsp:cNvSpPr/>
      </dsp:nvSpPr>
      <dsp:spPr>
        <a:xfrm rot="16200000">
          <a:off x="-837948" y="1650258"/>
          <a:ext cx="3969057" cy="7541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/>
            <a:t>Komendant Komisariatu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100" kern="1200"/>
        </a:p>
      </dsp:txBody>
      <dsp:txXfrm>
        <a:off x="-837948" y="1650258"/>
        <a:ext cx="3969057" cy="754120"/>
      </dsp:txXfrm>
    </dsp:sp>
    <dsp:sp modelId="{CDF3934C-3D76-4036-BCD3-3E94388A260D}">
      <dsp:nvSpPr>
        <dsp:cNvPr id="0" name=""/>
        <dsp:cNvSpPr/>
      </dsp:nvSpPr>
      <dsp:spPr>
        <a:xfrm>
          <a:off x="2018343" y="618"/>
          <a:ext cx="2473516" cy="7541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/>
            <a:t>Zespół Kryminalny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/>
            <a:t>(4 policjantów)</a:t>
          </a:r>
        </a:p>
      </dsp:txBody>
      <dsp:txXfrm>
        <a:off x="2018343" y="618"/>
        <a:ext cx="2473516" cy="754120"/>
      </dsp:txXfrm>
    </dsp:sp>
    <dsp:sp modelId="{40FAEAE9-9248-417B-9AFB-AFE9F27AF95C}">
      <dsp:nvSpPr>
        <dsp:cNvPr id="0" name=""/>
        <dsp:cNvSpPr/>
      </dsp:nvSpPr>
      <dsp:spPr>
        <a:xfrm>
          <a:off x="2018343" y="943269"/>
          <a:ext cx="2473516" cy="7541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/>
            <a:t>Ogniwo Prewencji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/>
            <a:t>(kierownik ogniwa)</a:t>
          </a:r>
        </a:p>
      </dsp:txBody>
      <dsp:txXfrm>
        <a:off x="2018343" y="943269"/>
        <a:ext cx="2473516" cy="754120"/>
      </dsp:txXfrm>
    </dsp:sp>
    <dsp:sp modelId="{B775C523-B65D-4B5E-8D7C-11FE80F7C95D}">
      <dsp:nvSpPr>
        <dsp:cNvPr id="0" name=""/>
        <dsp:cNvSpPr/>
      </dsp:nvSpPr>
      <dsp:spPr>
        <a:xfrm>
          <a:off x="4986563" y="618"/>
          <a:ext cx="2473516" cy="7541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/>
            <a:t>Zespół Dzielnicowych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/>
            <a:t>(3 policjantów)</a:t>
          </a:r>
        </a:p>
      </dsp:txBody>
      <dsp:txXfrm>
        <a:off x="4986563" y="618"/>
        <a:ext cx="2473516" cy="754120"/>
      </dsp:txXfrm>
    </dsp:sp>
    <dsp:sp modelId="{DEEDBB92-8FD1-49C2-A9FB-5D450FA578D3}">
      <dsp:nvSpPr>
        <dsp:cNvPr id="0" name=""/>
        <dsp:cNvSpPr/>
      </dsp:nvSpPr>
      <dsp:spPr>
        <a:xfrm>
          <a:off x="4986563" y="943269"/>
          <a:ext cx="2473516" cy="7541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/>
            <a:t>Zespół Patrolowo Interwencyjny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/>
            <a:t>(5 policjantów)</a:t>
          </a:r>
        </a:p>
      </dsp:txBody>
      <dsp:txXfrm>
        <a:off x="4986563" y="943269"/>
        <a:ext cx="2473516" cy="754120"/>
      </dsp:txXfrm>
    </dsp:sp>
    <dsp:sp modelId="{BDA7B745-FE71-4211-86A5-56FAA6F17719}">
      <dsp:nvSpPr>
        <dsp:cNvPr id="0" name=""/>
        <dsp:cNvSpPr/>
      </dsp:nvSpPr>
      <dsp:spPr>
        <a:xfrm>
          <a:off x="4986563" y="1885921"/>
          <a:ext cx="2473516" cy="7541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/>
            <a:t>Jednoosobowe stanowisko ds.  wykroczeń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/>
            <a:t>(1 policjant)</a:t>
          </a:r>
        </a:p>
      </dsp:txBody>
      <dsp:txXfrm>
        <a:off x="4986563" y="1885921"/>
        <a:ext cx="2473516" cy="754120"/>
      </dsp:txXfrm>
    </dsp:sp>
    <dsp:sp modelId="{6CC72167-A0AF-4614-8A51-E32AAE19E0EC}">
      <dsp:nvSpPr>
        <dsp:cNvPr id="0" name=""/>
        <dsp:cNvSpPr/>
      </dsp:nvSpPr>
      <dsp:spPr>
        <a:xfrm>
          <a:off x="2018343" y="1885921"/>
          <a:ext cx="2473516" cy="7541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/>
            <a:t>Sekretariat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/>
            <a:t>(1 pracownik cywilny)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/>
            <a:t> pracownik adm. gosp.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/>
            <a:t>(1 osoba 0,45 etatu)</a:t>
          </a:r>
        </a:p>
      </dsp:txBody>
      <dsp:txXfrm>
        <a:off x="2018343" y="1885921"/>
        <a:ext cx="2473516" cy="754120"/>
      </dsp:txXfrm>
    </dsp:sp>
    <dsp:sp modelId="{2591657B-2FF0-4AAD-8FA6-57430D1EEFF9}">
      <dsp:nvSpPr>
        <dsp:cNvPr id="0" name=""/>
        <dsp:cNvSpPr/>
      </dsp:nvSpPr>
      <dsp:spPr>
        <a:xfrm>
          <a:off x="2018343" y="3299897"/>
          <a:ext cx="2473516" cy="7541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/>
            <a:t>Posterunek Policji w Sadkach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/>
            <a:t>Kierownik Posterunku</a:t>
          </a:r>
        </a:p>
      </dsp:txBody>
      <dsp:txXfrm>
        <a:off x="2018343" y="3299897"/>
        <a:ext cx="2473516" cy="754120"/>
      </dsp:txXfrm>
    </dsp:sp>
    <dsp:sp modelId="{AE833B04-6119-4132-90BD-A4194A5FB4D3}">
      <dsp:nvSpPr>
        <dsp:cNvPr id="0" name=""/>
        <dsp:cNvSpPr/>
      </dsp:nvSpPr>
      <dsp:spPr>
        <a:xfrm>
          <a:off x="4986563" y="2828572"/>
          <a:ext cx="2473516" cy="7541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/>
            <a:t>Zespół ds. Prewencji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/>
            <a:t>2 dzielnicowych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/>
            <a:t>4 policjantów patrolowo </a:t>
          </a:r>
          <a:r>
            <a:rPr lang="pl-PL" sz="1000" kern="1200" dirty="0" smtClean="0"/>
            <a:t>interwencyjnych</a:t>
          </a:r>
          <a:endParaRPr lang="pl-PL" sz="1000" kern="1200" dirty="0"/>
        </a:p>
      </dsp:txBody>
      <dsp:txXfrm>
        <a:off x="4986563" y="2828572"/>
        <a:ext cx="2473516" cy="754120"/>
      </dsp:txXfrm>
    </dsp:sp>
    <dsp:sp modelId="{17C0B98E-9135-4F4A-B080-0533AECCE681}">
      <dsp:nvSpPr>
        <dsp:cNvPr id="0" name=""/>
        <dsp:cNvSpPr/>
      </dsp:nvSpPr>
      <dsp:spPr>
        <a:xfrm>
          <a:off x="4986563" y="3771223"/>
          <a:ext cx="2473516" cy="7541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/>
            <a:t>pracownik adm. gosporczy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/>
            <a:t>(1 osoba 0,2 etatu)</a:t>
          </a:r>
        </a:p>
      </dsp:txBody>
      <dsp:txXfrm>
        <a:off x="4986563" y="3771223"/>
        <a:ext cx="2473516" cy="754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FACA5D-D33D-4104-AEF4-2EEEB7D911D3}" type="datetimeFigureOut">
              <a:rPr lang="pl-PL"/>
              <a:pPr>
                <a:defRPr/>
              </a:pPr>
              <a:t>2025-02-14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C962FA-CCFB-40BF-9263-FBBDEC40C6A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2592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1132946" y="744619"/>
            <a:ext cx="4531783" cy="372308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2400" dirty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06357" y="4715907"/>
            <a:ext cx="4975520" cy="4459084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89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3107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3B30F6-D523-4ABF-A1D6-377C2104B7AB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775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14338">
              <a:tabLst>
                <a:tab pos="666750" algn="l"/>
                <a:tab pos="1335088" algn="l"/>
                <a:tab pos="2003425" algn="l"/>
                <a:tab pos="2671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14338">
              <a:tabLst>
                <a:tab pos="666750" algn="l"/>
                <a:tab pos="1335088" algn="l"/>
                <a:tab pos="2003425" algn="l"/>
                <a:tab pos="2671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14338">
              <a:tabLst>
                <a:tab pos="666750" algn="l"/>
                <a:tab pos="1335088" algn="l"/>
                <a:tab pos="2003425" algn="l"/>
                <a:tab pos="2671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14338">
              <a:tabLst>
                <a:tab pos="666750" algn="l"/>
                <a:tab pos="1335088" algn="l"/>
                <a:tab pos="2003425" algn="l"/>
                <a:tab pos="2671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14338">
              <a:tabLst>
                <a:tab pos="666750" algn="l"/>
                <a:tab pos="1335088" algn="l"/>
                <a:tab pos="2003425" algn="l"/>
                <a:tab pos="2671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1335088" algn="l"/>
                <a:tab pos="2003425" algn="l"/>
                <a:tab pos="2671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1335088" algn="l"/>
                <a:tab pos="2003425" algn="l"/>
                <a:tab pos="2671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1335088" algn="l"/>
                <a:tab pos="2003425" algn="l"/>
                <a:tab pos="2671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1335088" algn="l"/>
                <a:tab pos="2003425" algn="l"/>
                <a:tab pos="2671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14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666750" algn="l"/>
                <a:tab pos="1335088" algn="l"/>
                <a:tab pos="2003425" algn="l"/>
                <a:tab pos="2671763" algn="l"/>
              </a:tabLst>
              <a:defRPr/>
            </a:pPr>
            <a:fld id="{3579BA85-EB9B-4DA6-9212-C6577F71641E}" type="slidenum">
              <a:rPr kumimoji="0" lang="en-GB" altLang="pl-P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14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Times New Roman" panose="02020603050405020304" pitchFamily="18" charset="0"/>
                <a:buNone/>
                <a:tabLst>
                  <a:tab pos="666750" algn="l"/>
                  <a:tab pos="1335088" algn="l"/>
                  <a:tab pos="2003425" algn="l"/>
                  <a:tab pos="2671763" algn="l"/>
                </a:tabLst>
                <a:defRPr/>
              </a:pPr>
              <a:t>5</a:t>
            </a:fld>
            <a:endParaRPr kumimoji="0" lang="en-GB" altLang="pl-PL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3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93738" y="825500"/>
            <a:ext cx="5435600" cy="4076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5168140"/>
            <a:ext cx="5461000" cy="48934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2890588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341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F75BAC-11C3-4B84-B35D-062B7C288AFE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467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C962FA-CCFB-40BF-9263-FBBDEC40C6AF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3437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C962FA-CCFB-40BF-9263-FBBDEC40C6A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038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C962FA-CCFB-40BF-9263-FBBDEC40C6A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321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smtClean="0"/>
          </a:p>
        </p:txBody>
      </p:sp>
      <p:sp>
        <p:nvSpPr>
          <p:cNvPr id="147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CC5280-6E73-4B3F-828C-6683D64B5DD3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588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525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C3ACCC-07CA-4261-B880-AED59342FF54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19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8E6BE-8506-453F-8FC4-AA5E53A54D56}" type="datetimeFigureOut">
              <a:rPr lang="pl-PL"/>
              <a:pPr>
                <a:defRPr/>
              </a:pPr>
              <a:t>2025-02-14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4A95C-D839-4856-BAB8-6F18835BDA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3E8E8-9200-4C9C-9156-04C5FF19DD35}" type="datetimeFigureOut">
              <a:rPr lang="pl-PL"/>
              <a:pPr>
                <a:defRPr/>
              </a:pPr>
              <a:t>2025-02-14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8EB90-8238-496D-8A5F-CEFA21E7A86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CFF8-F91C-432A-9837-6C489EED2F0F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FA708-E0A3-4ED3-858F-7C94CFA42D7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4800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37431-8037-4BFB-B590-00C9AD4F9E5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811C43-48C9-473B-BB85-E4955AD04C5C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9546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licja 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23" y="228107"/>
            <a:ext cx="7315550" cy="1066801"/>
          </a:xfrm>
        </p:spPr>
        <p:txBody>
          <a:bodyPr/>
          <a:lstStyle>
            <a:lvl1pPr algn="l">
              <a:defRPr sz="2177">
                <a:solidFill>
                  <a:srgbClr val="002156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09699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Content Placeholder 2">
            <a:extLst/>
          </p:cNvPr>
          <p:cNvSpPr>
            <a:spLocks noGrp="1"/>
          </p:cNvSpPr>
          <p:nvPr>
            <p:ph sz="quarter" idx="14"/>
          </p:nvPr>
        </p:nvSpPr>
        <p:spPr>
          <a:xfrm>
            <a:off x="4669984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5"/>
          </p:nvPr>
        </p:nvSpPr>
        <p:spPr>
          <a:xfrm>
            <a:off x="6351588" y="62484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3F31C-0515-4E3A-97BF-B5E6F54B977C}" type="datetime1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6"/>
          </p:nvPr>
        </p:nvSpPr>
        <p:spPr>
          <a:xfrm>
            <a:off x="163513" y="6248400"/>
            <a:ext cx="5003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7"/>
          </p:nvPr>
        </p:nvSpPr>
        <p:spPr>
          <a:xfrm>
            <a:off x="8408988" y="6248400"/>
            <a:ext cx="57467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E4A52-D8B4-4449-983C-01848E2FE36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923680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5C7CE-E8EB-47C8-BCD4-C85C30F9343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A449F2-16E6-40D6-B62C-B2200EB24A9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3927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3A2A2-3505-41A1-AD47-3A6BCA159E97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EDE10B-4E6C-4CD7-97EF-A8494398C54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4076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FBA13-C689-4E76-9E65-C7049912BB53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77984F-57C0-4CA2-92E7-FE229F87170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3415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0968F-C5BE-449D-AAAE-FFE43A192C6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4E0DB3-F00E-4641-8930-4BA022C80910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894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45F34-35FB-4674-84AD-39D8806A1DE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CCF20-AC1B-4C53-AE00-9FB169CBD2F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9663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A72BF-A9E1-401D-976A-4345BD9F9799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35C11B-0C28-484B-A5AC-3F16A7C1551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1542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F68A6-6799-48A8-A1A0-9700C75A043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7D5A7-761A-49C5-B7F0-1C90BB94CCF6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77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CF010-2825-449F-8604-45DC240C45DC}" type="datetimeFigureOut">
              <a:rPr lang="pl-PL"/>
              <a:pPr>
                <a:defRPr/>
              </a:pPr>
              <a:t>2025-02-14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B53AF-1D5A-4FF5-B0FD-3DBD99EF72A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14A35-314E-41FF-8FDC-F7FA13B53661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1FD3B7-3174-4E33-A55C-64C5D7E2328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0938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3DDA0-868E-48EB-8243-A829D1DC954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9BD6DD-31CF-4308-8B97-4D66A15C7CA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8012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F9BD2-C8DC-4876-984F-1E39CB687E0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80D81-EDD2-43B9-9E01-A605F88177E9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2728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CFF8-F91C-432A-9837-6C489EED2F0F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FA708-E0A3-4ED3-858F-7C94CFA42D7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9581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37431-8037-4BFB-B590-00C9AD4F9E5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811C43-48C9-473B-BB85-E4955AD04C5C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9033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licja 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23" y="228107"/>
            <a:ext cx="7315550" cy="1066801"/>
          </a:xfrm>
        </p:spPr>
        <p:txBody>
          <a:bodyPr/>
          <a:lstStyle>
            <a:lvl1pPr algn="l">
              <a:defRPr sz="2177">
                <a:solidFill>
                  <a:srgbClr val="002156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09699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Content Placeholder 2">
            <a:extLst/>
          </p:cNvPr>
          <p:cNvSpPr>
            <a:spLocks noGrp="1"/>
          </p:cNvSpPr>
          <p:nvPr>
            <p:ph sz="quarter" idx="14"/>
          </p:nvPr>
        </p:nvSpPr>
        <p:spPr>
          <a:xfrm>
            <a:off x="4669984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5"/>
          </p:nvPr>
        </p:nvSpPr>
        <p:spPr>
          <a:xfrm>
            <a:off x="6351588" y="62484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3F31C-0515-4E3A-97BF-B5E6F54B977C}" type="datetime1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6"/>
          </p:nvPr>
        </p:nvSpPr>
        <p:spPr>
          <a:xfrm>
            <a:off x="163513" y="6248400"/>
            <a:ext cx="5003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7"/>
          </p:nvPr>
        </p:nvSpPr>
        <p:spPr>
          <a:xfrm>
            <a:off x="8408988" y="6248400"/>
            <a:ext cx="57467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E4A52-D8B4-4449-983C-01848E2FE36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269025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5C7CE-E8EB-47C8-BCD4-C85C30F9343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A449F2-16E6-40D6-B62C-B2200EB24A9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5893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3A2A2-3505-41A1-AD47-3A6BCA159E97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EDE10B-4E6C-4CD7-97EF-A8494398C54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99748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FBA13-C689-4E76-9E65-C7049912BB53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77984F-57C0-4CA2-92E7-FE229F87170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8829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0968F-C5BE-449D-AAAE-FFE43A192C6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4E0DB3-F00E-4641-8930-4BA022C80910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443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5C7CE-E8EB-47C8-BCD4-C85C30F9343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A449F2-16E6-40D6-B62C-B2200EB24A9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006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45F34-35FB-4674-84AD-39D8806A1DE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CCF20-AC1B-4C53-AE00-9FB169CBD2F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7421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A72BF-A9E1-401D-976A-4345BD9F9799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35C11B-0C28-484B-A5AC-3F16A7C1551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3762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F68A6-6799-48A8-A1A0-9700C75A043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7D5A7-761A-49C5-B7F0-1C90BB94CCF6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23688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14A35-314E-41FF-8FDC-F7FA13B53661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1FD3B7-3174-4E33-A55C-64C5D7E2328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9617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3DDA0-868E-48EB-8243-A829D1DC954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9BD6DD-31CF-4308-8B97-4D66A15C7CA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14796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F9BD2-C8DC-4876-984F-1E39CB687E0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80D81-EDD2-43B9-9E01-A605F88177E9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7973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CFF8-F91C-432A-9837-6C489EED2F0F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FA708-E0A3-4ED3-858F-7C94CFA42D7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96797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37431-8037-4BFB-B590-00C9AD4F9E5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811C43-48C9-473B-BB85-E4955AD04C5C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3563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licja 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23" y="228107"/>
            <a:ext cx="7315550" cy="1066801"/>
          </a:xfrm>
        </p:spPr>
        <p:txBody>
          <a:bodyPr/>
          <a:lstStyle>
            <a:lvl1pPr algn="l">
              <a:defRPr sz="2177">
                <a:solidFill>
                  <a:srgbClr val="002156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09699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Content Placeholder 2">
            <a:extLst/>
          </p:cNvPr>
          <p:cNvSpPr>
            <a:spLocks noGrp="1"/>
          </p:cNvSpPr>
          <p:nvPr>
            <p:ph sz="quarter" idx="14"/>
          </p:nvPr>
        </p:nvSpPr>
        <p:spPr>
          <a:xfrm>
            <a:off x="4669984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5"/>
          </p:nvPr>
        </p:nvSpPr>
        <p:spPr>
          <a:xfrm>
            <a:off x="6351588" y="62484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3F31C-0515-4E3A-97BF-B5E6F54B977C}" type="datetime1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6"/>
          </p:nvPr>
        </p:nvSpPr>
        <p:spPr>
          <a:xfrm>
            <a:off x="163513" y="6248400"/>
            <a:ext cx="5003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7"/>
          </p:nvPr>
        </p:nvSpPr>
        <p:spPr>
          <a:xfrm>
            <a:off x="8408988" y="6248400"/>
            <a:ext cx="57467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E4A52-D8B4-4449-983C-01848E2FE36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184268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5C7CE-E8EB-47C8-BCD4-C85C30F9343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A449F2-16E6-40D6-B62C-B2200EB24A9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577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3A2A2-3505-41A1-AD47-3A6BCA159E97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EDE10B-4E6C-4CD7-97EF-A8494398C54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87820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3A2A2-3505-41A1-AD47-3A6BCA159E97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EDE10B-4E6C-4CD7-97EF-A8494398C54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88821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FBA13-C689-4E76-9E65-C7049912BB53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77984F-57C0-4CA2-92E7-FE229F87170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57116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0968F-C5BE-449D-AAAE-FFE43A192C6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4E0DB3-F00E-4641-8930-4BA022C80910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00529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45F34-35FB-4674-84AD-39D8806A1DE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CCF20-AC1B-4C53-AE00-9FB169CBD2F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90815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A72BF-A9E1-401D-976A-4345BD9F9799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35C11B-0C28-484B-A5AC-3F16A7C1551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32522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F68A6-6799-48A8-A1A0-9700C75A043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7D5A7-761A-49C5-B7F0-1C90BB94CCF6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6270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14A35-314E-41FF-8FDC-F7FA13B53661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1FD3B7-3174-4E33-A55C-64C5D7E2328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91409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3DDA0-868E-48EB-8243-A829D1DC954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9BD6DD-31CF-4308-8B97-4D66A15C7CA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54007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F9BD2-C8DC-4876-984F-1E39CB687E0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80D81-EDD2-43B9-9E01-A605F88177E9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94299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CFF8-F91C-432A-9837-6C489EED2F0F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FA708-E0A3-4ED3-858F-7C94CFA42D7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297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FBA13-C689-4E76-9E65-C7049912BB53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77984F-57C0-4CA2-92E7-FE229F87170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3337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37431-8037-4BFB-B590-00C9AD4F9E5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811C43-48C9-473B-BB85-E4955AD04C5C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48488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licja 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23" y="228107"/>
            <a:ext cx="7315550" cy="1066801"/>
          </a:xfrm>
        </p:spPr>
        <p:txBody>
          <a:bodyPr/>
          <a:lstStyle>
            <a:lvl1pPr algn="l">
              <a:defRPr sz="2177">
                <a:solidFill>
                  <a:srgbClr val="002156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09699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Content Placeholder 2">
            <a:extLst/>
          </p:cNvPr>
          <p:cNvSpPr>
            <a:spLocks noGrp="1"/>
          </p:cNvSpPr>
          <p:nvPr>
            <p:ph sz="quarter" idx="14"/>
          </p:nvPr>
        </p:nvSpPr>
        <p:spPr>
          <a:xfrm>
            <a:off x="4669984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5"/>
          </p:nvPr>
        </p:nvSpPr>
        <p:spPr>
          <a:xfrm>
            <a:off x="6351588" y="62484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3F31C-0515-4E3A-97BF-B5E6F54B977C}" type="datetime1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6"/>
          </p:nvPr>
        </p:nvSpPr>
        <p:spPr>
          <a:xfrm>
            <a:off x="163513" y="6248400"/>
            <a:ext cx="5003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7"/>
          </p:nvPr>
        </p:nvSpPr>
        <p:spPr>
          <a:xfrm>
            <a:off x="8408988" y="6248400"/>
            <a:ext cx="57467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E4A52-D8B4-4449-983C-01848E2FE36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760022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5C7CE-E8EB-47C8-BCD4-C85C30F9343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A449F2-16E6-40D6-B62C-B2200EB24A9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26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3A2A2-3505-41A1-AD47-3A6BCA159E97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EDE10B-4E6C-4CD7-97EF-A8494398C54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1336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FBA13-C689-4E76-9E65-C7049912BB53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77984F-57C0-4CA2-92E7-FE229F87170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72972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0968F-C5BE-449D-AAAE-FFE43A192C6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4E0DB3-F00E-4641-8930-4BA022C80910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24661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45F34-35FB-4674-84AD-39D8806A1DE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CCF20-AC1B-4C53-AE00-9FB169CBD2F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92580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A72BF-A9E1-401D-976A-4345BD9F9799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35C11B-0C28-484B-A5AC-3F16A7C1551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06467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F68A6-6799-48A8-A1A0-9700C75A043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7D5A7-761A-49C5-B7F0-1C90BB94CCF6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0582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14A35-314E-41FF-8FDC-F7FA13B53661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1FD3B7-3174-4E33-A55C-64C5D7E2328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299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0968F-C5BE-449D-AAAE-FFE43A192C6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4E0DB3-F00E-4641-8930-4BA022C80910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07987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3DDA0-868E-48EB-8243-A829D1DC954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9BD6DD-31CF-4308-8B97-4D66A15C7CA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12786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F9BD2-C8DC-4876-984F-1E39CB687E0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80D81-EDD2-43B9-9E01-A605F88177E9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11045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CFF8-F91C-432A-9837-6C489EED2F0F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FA708-E0A3-4ED3-858F-7C94CFA42D7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79875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37431-8037-4BFB-B590-00C9AD4F9E5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811C43-48C9-473B-BB85-E4955AD04C5C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57922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licja 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23" y="228107"/>
            <a:ext cx="7315550" cy="1066801"/>
          </a:xfrm>
        </p:spPr>
        <p:txBody>
          <a:bodyPr/>
          <a:lstStyle>
            <a:lvl1pPr algn="l">
              <a:defRPr sz="2177">
                <a:solidFill>
                  <a:srgbClr val="002156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09699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Content Placeholder 2">
            <a:extLst/>
          </p:cNvPr>
          <p:cNvSpPr>
            <a:spLocks noGrp="1"/>
          </p:cNvSpPr>
          <p:nvPr>
            <p:ph sz="quarter" idx="14"/>
          </p:nvPr>
        </p:nvSpPr>
        <p:spPr>
          <a:xfrm>
            <a:off x="4669984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5"/>
          </p:nvPr>
        </p:nvSpPr>
        <p:spPr>
          <a:xfrm>
            <a:off x="6351588" y="62484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3F31C-0515-4E3A-97BF-B5E6F54B977C}" type="datetime1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6"/>
          </p:nvPr>
        </p:nvSpPr>
        <p:spPr>
          <a:xfrm>
            <a:off x="163513" y="6248400"/>
            <a:ext cx="5003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7"/>
          </p:nvPr>
        </p:nvSpPr>
        <p:spPr>
          <a:xfrm>
            <a:off x="8408988" y="6248400"/>
            <a:ext cx="57467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E4A52-D8B4-4449-983C-01848E2FE36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47110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5C7CE-E8EB-47C8-BCD4-C85C30F9343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A449F2-16E6-40D6-B62C-B2200EB24A9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40661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3A2A2-3505-41A1-AD47-3A6BCA159E97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EDE10B-4E6C-4CD7-97EF-A8494398C54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57656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FBA13-C689-4E76-9E65-C7049912BB53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77984F-57C0-4CA2-92E7-FE229F87170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14666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0968F-C5BE-449D-AAAE-FFE43A192C6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4E0DB3-F00E-4641-8930-4BA022C80910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41257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45F34-35FB-4674-84AD-39D8806A1DE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CCF20-AC1B-4C53-AE00-9FB169CBD2F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698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45F34-35FB-4674-84AD-39D8806A1DE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CCF20-AC1B-4C53-AE00-9FB169CBD2F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30022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A72BF-A9E1-401D-976A-4345BD9F9799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35C11B-0C28-484B-A5AC-3F16A7C1551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25151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F68A6-6799-48A8-A1A0-9700C75A043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7D5A7-761A-49C5-B7F0-1C90BB94CCF6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37729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14A35-314E-41FF-8FDC-F7FA13B53661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1FD3B7-3174-4E33-A55C-64C5D7E2328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44383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3DDA0-868E-48EB-8243-A829D1DC954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9BD6DD-31CF-4308-8B97-4D66A15C7CA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90464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F9BD2-C8DC-4876-984F-1E39CB687E0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80D81-EDD2-43B9-9E01-A605F88177E9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28986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CFF8-F91C-432A-9837-6C489EED2F0F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FA708-E0A3-4ED3-858F-7C94CFA42D7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86562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37431-8037-4BFB-B590-00C9AD4F9E5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811C43-48C9-473B-BB85-E4955AD04C5C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28256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licja 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23" y="228107"/>
            <a:ext cx="7315550" cy="1066801"/>
          </a:xfrm>
        </p:spPr>
        <p:txBody>
          <a:bodyPr/>
          <a:lstStyle>
            <a:lvl1pPr algn="l">
              <a:defRPr sz="2177">
                <a:solidFill>
                  <a:srgbClr val="002156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09699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Content Placeholder 2">
            <a:extLst/>
          </p:cNvPr>
          <p:cNvSpPr>
            <a:spLocks noGrp="1"/>
          </p:cNvSpPr>
          <p:nvPr>
            <p:ph sz="quarter" idx="14"/>
          </p:nvPr>
        </p:nvSpPr>
        <p:spPr>
          <a:xfrm>
            <a:off x="4669984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5"/>
          </p:nvPr>
        </p:nvSpPr>
        <p:spPr>
          <a:xfrm>
            <a:off x="6351588" y="62484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3F31C-0515-4E3A-97BF-B5E6F54B977C}" type="datetime1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6"/>
          </p:nvPr>
        </p:nvSpPr>
        <p:spPr>
          <a:xfrm>
            <a:off x="163513" y="6248400"/>
            <a:ext cx="5003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7"/>
          </p:nvPr>
        </p:nvSpPr>
        <p:spPr>
          <a:xfrm>
            <a:off x="8408988" y="6248400"/>
            <a:ext cx="57467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E4A52-D8B4-4449-983C-01848E2FE36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670963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5C7CE-E8EB-47C8-BCD4-C85C30F9343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A449F2-16E6-40D6-B62C-B2200EB24A9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6225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3A2A2-3505-41A1-AD47-3A6BCA159E97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EDE10B-4E6C-4CD7-97EF-A8494398C54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343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A72BF-A9E1-401D-976A-4345BD9F9799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35C11B-0C28-484B-A5AC-3F16A7C1551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17899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FBA13-C689-4E76-9E65-C7049912BB53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77984F-57C0-4CA2-92E7-FE229F87170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174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0968F-C5BE-449D-AAAE-FFE43A192C6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4E0DB3-F00E-4641-8930-4BA022C80910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90283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45F34-35FB-4674-84AD-39D8806A1DE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CCF20-AC1B-4C53-AE00-9FB169CBD2F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29333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A72BF-A9E1-401D-976A-4345BD9F9799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35C11B-0C28-484B-A5AC-3F16A7C1551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85803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F68A6-6799-48A8-A1A0-9700C75A043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7D5A7-761A-49C5-B7F0-1C90BB94CCF6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92834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14A35-314E-41FF-8FDC-F7FA13B53661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1FD3B7-3174-4E33-A55C-64C5D7E2328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50353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3DDA0-868E-48EB-8243-A829D1DC954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9BD6DD-31CF-4308-8B97-4D66A15C7CA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04994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F9BD2-C8DC-4876-984F-1E39CB687E0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80D81-EDD2-43B9-9E01-A605F88177E9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9341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CFF8-F91C-432A-9837-6C489EED2F0F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FA708-E0A3-4ED3-858F-7C94CFA42D7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60764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37431-8037-4BFB-B590-00C9AD4F9E5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811C43-48C9-473B-BB85-E4955AD04C5C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688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F68A6-6799-48A8-A1A0-9700C75A043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7D5A7-761A-49C5-B7F0-1C90BB94CCF6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84024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licja 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23" y="228107"/>
            <a:ext cx="7315550" cy="1066801"/>
          </a:xfrm>
        </p:spPr>
        <p:txBody>
          <a:bodyPr/>
          <a:lstStyle>
            <a:lvl1pPr algn="l">
              <a:defRPr sz="2177">
                <a:solidFill>
                  <a:srgbClr val="002156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09699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Content Placeholder 2">
            <a:extLst/>
          </p:cNvPr>
          <p:cNvSpPr>
            <a:spLocks noGrp="1"/>
          </p:cNvSpPr>
          <p:nvPr>
            <p:ph sz="quarter" idx="14"/>
          </p:nvPr>
        </p:nvSpPr>
        <p:spPr>
          <a:xfrm>
            <a:off x="4669984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5"/>
          </p:nvPr>
        </p:nvSpPr>
        <p:spPr>
          <a:xfrm>
            <a:off x="6351588" y="62484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3F31C-0515-4E3A-97BF-B5E6F54B977C}" type="datetime1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6"/>
          </p:nvPr>
        </p:nvSpPr>
        <p:spPr>
          <a:xfrm>
            <a:off x="163513" y="6248400"/>
            <a:ext cx="5003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7"/>
          </p:nvPr>
        </p:nvSpPr>
        <p:spPr>
          <a:xfrm>
            <a:off x="8408988" y="6248400"/>
            <a:ext cx="57467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E4A52-D8B4-4449-983C-01848E2FE36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13195"/>
      </p:ext>
    </p:extLst>
  </p:cSld>
  <p:clrMapOvr>
    <a:masterClrMapping/>
  </p:clrMapOvr>
  <p:transition spd="med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5C7CE-E8EB-47C8-BCD4-C85C30F9343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A449F2-16E6-40D6-B62C-B2200EB24A9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69655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3A2A2-3505-41A1-AD47-3A6BCA159E97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EDE10B-4E6C-4CD7-97EF-A8494398C54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7797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FBA13-C689-4E76-9E65-C7049912BB53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77984F-57C0-4CA2-92E7-FE229F87170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64672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0968F-C5BE-449D-AAAE-FFE43A192C6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4E0DB3-F00E-4641-8930-4BA022C80910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33059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45F34-35FB-4674-84AD-39D8806A1DE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CCF20-AC1B-4C53-AE00-9FB169CBD2F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7868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A72BF-A9E1-401D-976A-4345BD9F9799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35C11B-0C28-484B-A5AC-3F16A7C1551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31847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F68A6-6799-48A8-A1A0-9700C75A043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7D5A7-761A-49C5-B7F0-1C90BB94CCF6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64970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14A35-314E-41FF-8FDC-F7FA13B53661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1FD3B7-3174-4E33-A55C-64C5D7E2328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49825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3DDA0-868E-48EB-8243-A829D1DC954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9BD6DD-31CF-4308-8B97-4D66A15C7CA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818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14A35-314E-41FF-8FDC-F7FA13B53661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1FD3B7-3174-4E33-A55C-64C5D7E2328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87415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F9BD2-C8DC-4876-984F-1E39CB687E0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80D81-EDD2-43B9-9E01-A605F88177E9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19922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CFF8-F91C-432A-9837-6C489EED2F0F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FA708-E0A3-4ED3-858F-7C94CFA42D7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064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37431-8037-4BFB-B590-00C9AD4F9E5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811C43-48C9-473B-BB85-E4955AD04C5C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32903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licja 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23" y="228107"/>
            <a:ext cx="7315550" cy="1066801"/>
          </a:xfrm>
        </p:spPr>
        <p:txBody>
          <a:bodyPr/>
          <a:lstStyle>
            <a:lvl1pPr algn="l">
              <a:defRPr sz="2177">
                <a:solidFill>
                  <a:srgbClr val="002156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09699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Content Placeholder 2">
            <a:extLst/>
          </p:cNvPr>
          <p:cNvSpPr>
            <a:spLocks noGrp="1"/>
          </p:cNvSpPr>
          <p:nvPr>
            <p:ph sz="quarter" idx="14"/>
          </p:nvPr>
        </p:nvSpPr>
        <p:spPr>
          <a:xfrm>
            <a:off x="4669984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5"/>
          </p:nvPr>
        </p:nvSpPr>
        <p:spPr>
          <a:xfrm>
            <a:off x="6351588" y="62484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3F31C-0515-4E3A-97BF-B5E6F54B977C}" type="datetime1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6"/>
          </p:nvPr>
        </p:nvSpPr>
        <p:spPr>
          <a:xfrm>
            <a:off x="163513" y="6248400"/>
            <a:ext cx="5003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7"/>
          </p:nvPr>
        </p:nvSpPr>
        <p:spPr>
          <a:xfrm>
            <a:off x="8408988" y="6248400"/>
            <a:ext cx="57467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E4A52-D8B4-4449-983C-01848E2FE36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786764"/>
      </p:ext>
    </p:extLst>
  </p:cSld>
  <p:clrMapOvr>
    <a:masterClrMapping/>
  </p:clrMapOvr>
  <p:transition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5C7CE-E8EB-47C8-BCD4-C85C30F9343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A449F2-16E6-40D6-B62C-B2200EB24A9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66168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3A2A2-3505-41A1-AD47-3A6BCA159E97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EDE10B-4E6C-4CD7-97EF-A8494398C54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7536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FBA13-C689-4E76-9E65-C7049912BB53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77984F-57C0-4CA2-92E7-FE229F87170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65496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0968F-C5BE-449D-AAAE-FFE43A192C6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4E0DB3-F00E-4641-8930-4BA022C80910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8129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45F34-35FB-4674-84AD-39D8806A1DE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CCF20-AC1B-4C53-AE00-9FB169CBD2F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26286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A72BF-A9E1-401D-976A-4345BD9F9799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35C11B-0C28-484B-A5AC-3F16A7C1551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32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E336D-1221-4C05-B445-B57096BCD9A7}" type="datetimeFigureOut">
              <a:rPr lang="pl-PL"/>
              <a:pPr>
                <a:defRPr/>
              </a:pPr>
              <a:t>2025-02-14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894BE-C431-42AB-A44D-EED3CE9A2E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3DDA0-868E-48EB-8243-A829D1DC954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9BD6DD-31CF-4308-8B97-4D66A15C7CA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18097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F68A6-6799-48A8-A1A0-9700C75A043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7D5A7-761A-49C5-B7F0-1C90BB94CCF6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28416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14A35-314E-41FF-8FDC-F7FA13B53661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1FD3B7-3174-4E33-A55C-64C5D7E2328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26882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3DDA0-868E-48EB-8243-A829D1DC954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9BD6DD-31CF-4308-8B97-4D66A15C7CA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57935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F9BD2-C8DC-4876-984F-1E39CB687E0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80D81-EDD2-43B9-9E01-A605F88177E9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0099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CFF8-F91C-432A-9837-6C489EED2F0F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FA708-E0A3-4ED3-858F-7C94CFA42D7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08873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37431-8037-4BFB-B590-00C9AD4F9E5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811C43-48C9-473B-BB85-E4955AD04C5C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18209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licja 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23" y="228107"/>
            <a:ext cx="7315550" cy="1066801"/>
          </a:xfrm>
        </p:spPr>
        <p:txBody>
          <a:bodyPr/>
          <a:lstStyle>
            <a:lvl1pPr algn="l">
              <a:defRPr sz="2177">
                <a:solidFill>
                  <a:srgbClr val="002156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09699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Content Placeholder 2">
            <a:extLst/>
          </p:cNvPr>
          <p:cNvSpPr>
            <a:spLocks noGrp="1"/>
          </p:cNvSpPr>
          <p:nvPr>
            <p:ph sz="quarter" idx="14"/>
          </p:nvPr>
        </p:nvSpPr>
        <p:spPr>
          <a:xfrm>
            <a:off x="4669984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5"/>
          </p:nvPr>
        </p:nvSpPr>
        <p:spPr>
          <a:xfrm>
            <a:off x="6351588" y="62484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3F31C-0515-4E3A-97BF-B5E6F54B977C}" type="datetime1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6"/>
          </p:nvPr>
        </p:nvSpPr>
        <p:spPr>
          <a:xfrm>
            <a:off x="163513" y="6248400"/>
            <a:ext cx="5003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7"/>
          </p:nvPr>
        </p:nvSpPr>
        <p:spPr>
          <a:xfrm>
            <a:off x="8408988" y="6248400"/>
            <a:ext cx="57467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E4A52-D8B4-4449-983C-01848E2FE36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715242"/>
      </p:ext>
    </p:extLst>
  </p:cSld>
  <p:clrMapOvr>
    <a:masterClrMapping/>
  </p:clrMapOvr>
  <p:transition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5C7CE-E8EB-47C8-BCD4-C85C30F9343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A449F2-16E6-40D6-B62C-B2200EB24A9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00065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3A2A2-3505-41A1-AD47-3A6BCA159E97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EDE10B-4E6C-4CD7-97EF-A8494398C54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16035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FBA13-C689-4E76-9E65-C7049912BB53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77984F-57C0-4CA2-92E7-FE229F87170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837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F9BD2-C8DC-4876-984F-1E39CB687E0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80D81-EDD2-43B9-9E01-A605F88177E9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4005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0968F-C5BE-449D-AAAE-FFE43A192C6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4E0DB3-F00E-4641-8930-4BA022C80910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27124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45F34-35FB-4674-84AD-39D8806A1DE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CCF20-AC1B-4C53-AE00-9FB169CBD2F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71142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A72BF-A9E1-401D-976A-4345BD9F9799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35C11B-0C28-484B-A5AC-3F16A7C1551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30810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F68A6-6799-48A8-A1A0-9700C75A043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7D5A7-761A-49C5-B7F0-1C90BB94CCF6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1718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14A35-314E-41FF-8FDC-F7FA13B53661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1FD3B7-3174-4E33-A55C-64C5D7E2328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89482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3DDA0-868E-48EB-8243-A829D1DC954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9BD6DD-31CF-4308-8B97-4D66A15C7CA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16654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F9BD2-C8DC-4876-984F-1E39CB687E0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80D81-EDD2-43B9-9E01-A605F88177E9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98281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CFF8-F91C-432A-9837-6C489EED2F0F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FA708-E0A3-4ED3-858F-7C94CFA42D7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88469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37431-8037-4BFB-B590-00C9AD4F9E5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811C43-48C9-473B-BB85-E4955AD04C5C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19496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licja 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23" y="228107"/>
            <a:ext cx="7315550" cy="1066801"/>
          </a:xfrm>
        </p:spPr>
        <p:txBody>
          <a:bodyPr/>
          <a:lstStyle>
            <a:lvl1pPr algn="l">
              <a:defRPr sz="2177">
                <a:solidFill>
                  <a:srgbClr val="002156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09699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Content Placeholder 2">
            <a:extLst/>
          </p:cNvPr>
          <p:cNvSpPr>
            <a:spLocks noGrp="1"/>
          </p:cNvSpPr>
          <p:nvPr>
            <p:ph sz="quarter" idx="14"/>
          </p:nvPr>
        </p:nvSpPr>
        <p:spPr>
          <a:xfrm>
            <a:off x="4669984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5"/>
          </p:nvPr>
        </p:nvSpPr>
        <p:spPr>
          <a:xfrm>
            <a:off x="6351588" y="62484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3F31C-0515-4E3A-97BF-B5E6F54B977C}" type="datetime1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6"/>
          </p:nvPr>
        </p:nvSpPr>
        <p:spPr>
          <a:xfrm>
            <a:off x="163513" y="6248400"/>
            <a:ext cx="5003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7"/>
          </p:nvPr>
        </p:nvSpPr>
        <p:spPr>
          <a:xfrm>
            <a:off x="8408988" y="6248400"/>
            <a:ext cx="57467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E4A52-D8B4-4449-983C-01848E2FE36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90541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CFF8-F91C-432A-9837-6C489EED2F0F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FA708-E0A3-4ED3-858F-7C94CFA42D7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1825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5C7CE-E8EB-47C8-BCD4-C85C30F9343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A449F2-16E6-40D6-B62C-B2200EB24A9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53239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3A2A2-3505-41A1-AD47-3A6BCA159E97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EDE10B-4E6C-4CD7-97EF-A8494398C54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38733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FBA13-C689-4E76-9E65-C7049912BB53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77984F-57C0-4CA2-92E7-FE229F87170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41423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0968F-C5BE-449D-AAAE-FFE43A192C6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4E0DB3-F00E-4641-8930-4BA022C80910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42547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45F34-35FB-4674-84AD-39D8806A1DE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CCF20-AC1B-4C53-AE00-9FB169CBD2F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88036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A72BF-A9E1-401D-976A-4345BD9F9799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35C11B-0C28-484B-A5AC-3F16A7C1551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53634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F68A6-6799-48A8-A1A0-9700C75A043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7D5A7-761A-49C5-B7F0-1C90BB94CCF6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05448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14A35-314E-41FF-8FDC-F7FA13B53661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1FD3B7-3174-4E33-A55C-64C5D7E2328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36720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3DDA0-868E-48EB-8243-A829D1DC954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9BD6DD-31CF-4308-8B97-4D66A15C7CA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77475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F9BD2-C8DC-4876-984F-1E39CB687E0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80D81-EDD2-43B9-9E01-A605F88177E9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452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37431-8037-4BFB-B590-00C9AD4F9E5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811C43-48C9-473B-BB85-E4955AD04C5C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57042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CFF8-F91C-432A-9837-6C489EED2F0F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FA708-E0A3-4ED3-858F-7C94CFA42D7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07382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37431-8037-4BFB-B590-00C9AD4F9E5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811C43-48C9-473B-BB85-E4955AD04C5C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77511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licja 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23" y="228107"/>
            <a:ext cx="7315550" cy="1066801"/>
          </a:xfrm>
        </p:spPr>
        <p:txBody>
          <a:bodyPr/>
          <a:lstStyle>
            <a:lvl1pPr algn="l">
              <a:defRPr sz="2177">
                <a:solidFill>
                  <a:srgbClr val="002156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09699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Content Placeholder 2">
            <a:extLst/>
          </p:cNvPr>
          <p:cNvSpPr>
            <a:spLocks noGrp="1"/>
          </p:cNvSpPr>
          <p:nvPr>
            <p:ph sz="quarter" idx="14"/>
          </p:nvPr>
        </p:nvSpPr>
        <p:spPr>
          <a:xfrm>
            <a:off x="4669984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5"/>
          </p:nvPr>
        </p:nvSpPr>
        <p:spPr>
          <a:xfrm>
            <a:off x="6351588" y="62484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3F31C-0515-4E3A-97BF-B5E6F54B977C}" type="datetime1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6"/>
          </p:nvPr>
        </p:nvSpPr>
        <p:spPr>
          <a:xfrm>
            <a:off x="163513" y="6248400"/>
            <a:ext cx="5003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7"/>
          </p:nvPr>
        </p:nvSpPr>
        <p:spPr>
          <a:xfrm>
            <a:off x="8408988" y="6248400"/>
            <a:ext cx="57467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E4A52-D8B4-4449-983C-01848E2FE36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636201"/>
      </p:ext>
    </p:extLst>
  </p:cSld>
  <p:clrMapOvr>
    <a:masterClrMapping/>
  </p:clrMapOvr>
  <p:transition spd="med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5C7CE-E8EB-47C8-BCD4-C85C30F9343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A449F2-16E6-40D6-B62C-B2200EB24A9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85332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3A2A2-3505-41A1-AD47-3A6BCA159E97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EDE10B-4E6C-4CD7-97EF-A8494398C54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81056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FBA13-C689-4E76-9E65-C7049912BB53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77984F-57C0-4CA2-92E7-FE229F87170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09511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0968F-C5BE-449D-AAAE-FFE43A192C6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4E0DB3-F00E-4641-8930-4BA022C80910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55703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45F34-35FB-4674-84AD-39D8806A1DE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CCF20-AC1B-4C53-AE00-9FB169CBD2F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96021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A72BF-A9E1-401D-976A-4345BD9F9799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35C11B-0C28-484B-A5AC-3F16A7C1551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85795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F68A6-6799-48A8-A1A0-9700C75A043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7D5A7-761A-49C5-B7F0-1C90BB94CCF6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365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licja 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23" y="228107"/>
            <a:ext cx="7315550" cy="1066801"/>
          </a:xfrm>
        </p:spPr>
        <p:txBody>
          <a:bodyPr/>
          <a:lstStyle>
            <a:lvl1pPr algn="l">
              <a:defRPr sz="2177">
                <a:solidFill>
                  <a:srgbClr val="002156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09699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Content Placeholder 2">
            <a:extLst/>
          </p:cNvPr>
          <p:cNvSpPr>
            <a:spLocks noGrp="1"/>
          </p:cNvSpPr>
          <p:nvPr>
            <p:ph sz="quarter" idx="14"/>
          </p:nvPr>
        </p:nvSpPr>
        <p:spPr>
          <a:xfrm>
            <a:off x="4669984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5"/>
          </p:nvPr>
        </p:nvSpPr>
        <p:spPr>
          <a:xfrm>
            <a:off x="6351588" y="62484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3F31C-0515-4E3A-97BF-B5E6F54B977C}" type="datetime1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6"/>
          </p:nvPr>
        </p:nvSpPr>
        <p:spPr>
          <a:xfrm>
            <a:off x="163513" y="6248400"/>
            <a:ext cx="5003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7"/>
          </p:nvPr>
        </p:nvSpPr>
        <p:spPr>
          <a:xfrm>
            <a:off x="8408988" y="6248400"/>
            <a:ext cx="57467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E4A52-D8B4-4449-983C-01848E2FE36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537641"/>
      </p:ext>
    </p:extLst>
  </p:cSld>
  <p:clrMapOvr>
    <a:masterClrMapping/>
  </p:clrMapOvr>
  <p:transition spd="med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14A35-314E-41FF-8FDC-F7FA13B53661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1FD3B7-3174-4E33-A55C-64C5D7E2328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08123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3DDA0-868E-48EB-8243-A829D1DC954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9BD6DD-31CF-4308-8B97-4D66A15C7CA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83809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F9BD2-C8DC-4876-984F-1E39CB687E0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80D81-EDD2-43B9-9E01-A605F88177E9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34051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CFF8-F91C-432A-9837-6C489EED2F0F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FA708-E0A3-4ED3-858F-7C94CFA42D7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32403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37431-8037-4BFB-B590-00C9AD4F9E5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811C43-48C9-473B-BB85-E4955AD04C5C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70448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licja 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23" y="228107"/>
            <a:ext cx="7315550" cy="1066801"/>
          </a:xfrm>
        </p:spPr>
        <p:txBody>
          <a:bodyPr/>
          <a:lstStyle>
            <a:lvl1pPr algn="l">
              <a:defRPr sz="2177">
                <a:solidFill>
                  <a:srgbClr val="002156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09699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Content Placeholder 2">
            <a:extLst/>
          </p:cNvPr>
          <p:cNvSpPr>
            <a:spLocks noGrp="1"/>
          </p:cNvSpPr>
          <p:nvPr>
            <p:ph sz="quarter" idx="14"/>
          </p:nvPr>
        </p:nvSpPr>
        <p:spPr>
          <a:xfrm>
            <a:off x="4669984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5"/>
          </p:nvPr>
        </p:nvSpPr>
        <p:spPr>
          <a:xfrm>
            <a:off x="6351588" y="62484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3F31C-0515-4E3A-97BF-B5E6F54B977C}" type="datetime1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6"/>
          </p:nvPr>
        </p:nvSpPr>
        <p:spPr>
          <a:xfrm>
            <a:off x="163513" y="6248400"/>
            <a:ext cx="5003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7"/>
          </p:nvPr>
        </p:nvSpPr>
        <p:spPr>
          <a:xfrm>
            <a:off x="8408988" y="6248400"/>
            <a:ext cx="57467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E4A52-D8B4-4449-983C-01848E2FE36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841767"/>
      </p:ext>
    </p:extLst>
  </p:cSld>
  <p:clrMapOvr>
    <a:masterClrMapping/>
  </p:clrMapOvr>
  <p:transition spd="med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5C7CE-E8EB-47C8-BCD4-C85C30F9343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A449F2-16E6-40D6-B62C-B2200EB24A9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42542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3A2A2-3505-41A1-AD47-3A6BCA159E97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EDE10B-4E6C-4CD7-97EF-A8494398C54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35689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FBA13-C689-4E76-9E65-C7049912BB53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77984F-57C0-4CA2-92E7-FE229F87170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72187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0968F-C5BE-449D-AAAE-FFE43A192C6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4E0DB3-F00E-4641-8930-4BA022C80910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137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5C7CE-E8EB-47C8-BCD4-C85C30F9343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A449F2-16E6-40D6-B62C-B2200EB24A9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69938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45F34-35FB-4674-84AD-39D8806A1DE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CCF20-AC1B-4C53-AE00-9FB169CBD2F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7239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A72BF-A9E1-401D-976A-4345BD9F9799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35C11B-0C28-484B-A5AC-3F16A7C1551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01530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F68A6-6799-48A8-A1A0-9700C75A043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7D5A7-761A-49C5-B7F0-1C90BB94CCF6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65004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14A35-314E-41FF-8FDC-F7FA13B53661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1FD3B7-3174-4E33-A55C-64C5D7E2328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44998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3DDA0-868E-48EB-8243-A829D1DC954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9BD6DD-31CF-4308-8B97-4D66A15C7CA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67496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F9BD2-C8DC-4876-984F-1E39CB687E0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80D81-EDD2-43B9-9E01-A605F88177E9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99676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CFF8-F91C-432A-9837-6C489EED2F0F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FA708-E0A3-4ED3-858F-7C94CFA42D7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31913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37431-8037-4BFB-B590-00C9AD4F9E5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811C43-48C9-473B-BB85-E4955AD04C5C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8739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licja 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23" y="228107"/>
            <a:ext cx="7315550" cy="1066801"/>
          </a:xfrm>
        </p:spPr>
        <p:txBody>
          <a:bodyPr/>
          <a:lstStyle>
            <a:lvl1pPr algn="l">
              <a:defRPr sz="2177">
                <a:solidFill>
                  <a:srgbClr val="002156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09699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Content Placeholder 2">
            <a:extLst/>
          </p:cNvPr>
          <p:cNvSpPr>
            <a:spLocks noGrp="1"/>
          </p:cNvSpPr>
          <p:nvPr>
            <p:ph sz="quarter" idx="14"/>
          </p:nvPr>
        </p:nvSpPr>
        <p:spPr>
          <a:xfrm>
            <a:off x="4669984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5"/>
          </p:nvPr>
        </p:nvSpPr>
        <p:spPr>
          <a:xfrm>
            <a:off x="6351588" y="62484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3F31C-0515-4E3A-97BF-B5E6F54B977C}" type="datetime1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6"/>
          </p:nvPr>
        </p:nvSpPr>
        <p:spPr>
          <a:xfrm>
            <a:off x="163513" y="6248400"/>
            <a:ext cx="5003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7"/>
          </p:nvPr>
        </p:nvSpPr>
        <p:spPr>
          <a:xfrm>
            <a:off x="8408988" y="6248400"/>
            <a:ext cx="57467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E4A52-D8B4-4449-983C-01848E2FE36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346391"/>
      </p:ext>
    </p:extLst>
  </p:cSld>
  <p:clrMapOvr>
    <a:masterClrMapping/>
  </p:clrMapOvr>
  <p:transition spd="med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5C7CE-E8EB-47C8-BCD4-C85C30F9343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A449F2-16E6-40D6-B62C-B2200EB24A9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354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3A2A2-3505-41A1-AD47-3A6BCA159E97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EDE10B-4E6C-4CD7-97EF-A8494398C54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87732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3A2A2-3505-41A1-AD47-3A6BCA159E97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EDE10B-4E6C-4CD7-97EF-A8494398C54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91549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FBA13-C689-4E76-9E65-C7049912BB53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77984F-57C0-4CA2-92E7-FE229F87170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2900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0968F-C5BE-449D-AAAE-FFE43A192C6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4E0DB3-F00E-4641-8930-4BA022C80910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71099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45F34-35FB-4674-84AD-39D8806A1DE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CCF20-AC1B-4C53-AE00-9FB169CBD2F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19683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A72BF-A9E1-401D-976A-4345BD9F9799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35C11B-0C28-484B-A5AC-3F16A7C1551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51781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F68A6-6799-48A8-A1A0-9700C75A043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7D5A7-761A-49C5-B7F0-1C90BB94CCF6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56307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14A35-314E-41FF-8FDC-F7FA13B53661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1FD3B7-3174-4E33-A55C-64C5D7E2328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95516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3DDA0-868E-48EB-8243-A829D1DC954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9BD6DD-31CF-4308-8B97-4D66A15C7CA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32423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F9BD2-C8DC-4876-984F-1E39CB687E0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80D81-EDD2-43B9-9E01-A605F88177E9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83845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CFF8-F91C-432A-9837-6C489EED2F0F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FA708-E0A3-4ED3-858F-7C94CFA42D7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98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FBA13-C689-4E76-9E65-C7049912BB53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77984F-57C0-4CA2-92E7-FE229F87170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61620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37431-8037-4BFB-B590-00C9AD4F9E5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811C43-48C9-473B-BB85-E4955AD04C5C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3229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licja 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23" y="228107"/>
            <a:ext cx="7315550" cy="1066801"/>
          </a:xfrm>
        </p:spPr>
        <p:txBody>
          <a:bodyPr/>
          <a:lstStyle>
            <a:lvl1pPr algn="l">
              <a:defRPr sz="2177">
                <a:solidFill>
                  <a:srgbClr val="002156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09699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Content Placeholder 2">
            <a:extLst/>
          </p:cNvPr>
          <p:cNvSpPr>
            <a:spLocks noGrp="1"/>
          </p:cNvSpPr>
          <p:nvPr>
            <p:ph sz="quarter" idx="14"/>
          </p:nvPr>
        </p:nvSpPr>
        <p:spPr>
          <a:xfrm>
            <a:off x="4669984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5"/>
          </p:nvPr>
        </p:nvSpPr>
        <p:spPr>
          <a:xfrm>
            <a:off x="6351588" y="62484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3F31C-0515-4E3A-97BF-B5E6F54B977C}" type="datetime1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6"/>
          </p:nvPr>
        </p:nvSpPr>
        <p:spPr>
          <a:xfrm>
            <a:off x="163513" y="6248400"/>
            <a:ext cx="5003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7"/>
          </p:nvPr>
        </p:nvSpPr>
        <p:spPr>
          <a:xfrm>
            <a:off x="8408988" y="6248400"/>
            <a:ext cx="57467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E4A52-D8B4-4449-983C-01848E2FE36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532963"/>
      </p:ext>
    </p:extLst>
  </p:cSld>
  <p:clrMapOvr>
    <a:masterClrMapping/>
  </p:clrMapOvr>
  <p:transition spd="med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93DA5-8263-4D6A-BFB9-388C3F4CE826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20AAE1-C169-4F9D-9F3C-6D6D0BA23A85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03365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779A1-9A5E-4DCA-BEDC-EBFDFEDD677F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B1B94E-6DBB-4DD9-A4AD-5B6969363BDD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96296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001A1-0648-4CAE-A9BC-24524B81D99D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737498-82F0-48DE-8CDD-2994B99EE963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17773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D5CFC-2C75-41D5-AEF8-32B2A6B27D9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1470CC-8567-485E-804F-86F4853C1963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34512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19BD1A-465F-4D4C-B9E0-E32FFD64CAC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33E7E-C4CE-4D29-827F-48378BE21E76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01600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E20374-3C21-4AEB-B2A3-5094A86B074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611240-686B-4CDE-9828-593D62C82700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29148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420DC-EF16-4456-9E8B-F6B7CA7483AB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DFAB94-857B-4CC1-881F-D674BC496896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67171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44E8D-A0AD-4FD8-BA21-6D8087319736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A27955-A5CC-4DE2-8AEA-66771602D574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501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0968F-C5BE-449D-AAAE-FFE43A192C6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4E0DB3-F00E-4641-8930-4BA022C80910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35282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5FE9B5-0F7C-4029-B2F2-971A9D156C98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8938A6-9609-40ED-9E4D-B4ABACFFBCA6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41086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24DAE-B937-4645-82A7-4F88FA09B897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0EC2E3-FC87-4F81-9307-AB38E77FBC86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93510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829FA-1FC2-4EBF-8834-27F5568F92A6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6DCED1-E4C0-4470-863A-899390A8DCA6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60839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27689-8C06-4281-80E4-17AD46FE95F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30911C-73E9-4879-9BC2-1541A02044B6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52223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licja 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23" y="228107"/>
            <a:ext cx="7315550" cy="1066801"/>
          </a:xfrm>
        </p:spPr>
        <p:txBody>
          <a:bodyPr/>
          <a:lstStyle>
            <a:lvl1pPr algn="l">
              <a:defRPr sz="2177">
                <a:solidFill>
                  <a:srgbClr val="002156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09699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Content Placeholder 2">
            <a:extLst/>
          </p:cNvPr>
          <p:cNvSpPr>
            <a:spLocks noGrp="1"/>
          </p:cNvSpPr>
          <p:nvPr>
            <p:ph sz="quarter" idx="14"/>
          </p:nvPr>
        </p:nvSpPr>
        <p:spPr>
          <a:xfrm>
            <a:off x="4669984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5"/>
          </p:nvPr>
        </p:nvSpPr>
        <p:spPr>
          <a:xfrm>
            <a:off x="6351588" y="62484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3F31C-0515-4E3A-97BF-B5E6F54B977C}" type="datetime1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6"/>
          </p:nvPr>
        </p:nvSpPr>
        <p:spPr>
          <a:xfrm>
            <a:off x="163513" y="6248400"/>
            <a:ext cx="5003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7"/>
          </p:nvPr>
        </p:nvSpPr>
        <p:spPr>
          <a:xfrm>
            <a:off x="8408988" y="6248400"/>
            <a:ext cx="574675" cy="365125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3D2C69-ECBC-4805-BD4C-FF5AEC7B6316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907872"/>
      </p:ext>
    </p:extLst>
  </p:cSld>
  <p:clrMapOvr>
    <a:masterClrMapping/>
  </p:clrMapOvr>
  <p:transition spd="med"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290A42-FB18-489E-9680-0B215C9DAB22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ED1B90-183D-493D-87AD-CF380F804C3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75485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D5AA0-7DA8-413F-BC66-BAEEB9F1823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59AE4-13EA-4FE4-BE45-89993D0DBEA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71671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F8F6D-F179-4507-89BE-334A13ACB9CD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37FB2C-96DE-4671-890D-F73F77ED935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77791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7B52B-9C5F-484B-AD32-575B35942227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A2C35-82A9-4DA0-83B4-DAAF153D5A1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18653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96166E-72E3-408E-82F7-22CF6290250F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BF73F1-1CDF-438C-8CB2-C46FE751BCF0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678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45F34-35FB-4674-84AD-39D8806A1DE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CCF20-AC1B-4C53-AE00-9FB169CBD2F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74384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D679C4-B684-43DA-83F7-AFA5273DF6B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FF4544-C4E5-4EB4-8D88-632B7BFC89E9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46671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093D2-C291-46BC-97C1-E5D45F2C8141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097435-4104-4708-850B-48BCD7AC5EC0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51761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01EF6-6533-4E44-9009-B3FD535A78F9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894B8-67DA-4447-9456-48DBFD02A363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54262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5158EC-73AB-41C9-AC01-39925629D572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882BC4-91D1-4A50-945E-46D421C8923C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53161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49BEF-E632-47B4-A7B2-AB5251F0FC76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5FED0D-B1D4-4A6C-BBC2-726F311385B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744978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15168-18A2-4FF3-BC77-BBC283E825A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3E21D0-9FD0-48C7-9319-AB5E96B9278B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99946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A0DCC-96A4-4BA0-9E53-2956463793D8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8A1031-BCA7-417F-BBB7-6595BB9A6549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20466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licja 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23" y="228107"/>
            <a:ext cx="7315550" cy="1066801"/>
          </a:xfrm>
        </p:spPr>
        <p:txBody>
          <a:bodyPr/>
          <a:lstStyle>
            <a:lvl1pPr algn="l">
              <a:defRPr sz="2177">
                <a:solidFill>
                  <a:srgbClr val="002156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09699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Content Placeholder 2">
            <a:extLst/>
          </p:cNvPr>
          <p:cNvSpPr>
            <a:spLocks noGrp="1"/>
          </p:cNvSpPr>
          <p:nvPr>
            <p:ph sz="quarter" idx="14"/>
          </p:nvPr>
        </p:nvSpPr>
        <p:spPr>
          <a:xfrm>
            <a:off x="4669984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5"/>
          </p:nvPr>
        </p:nvSpPr>
        <p:spPr>
          <a:xfrm>
            <a:off x="6351588" y="62484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3F31C-0515-4E3A-97BF-B5E6F54B977C}" type="datetime1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6"/>
          </p:nvPr>
        </p:nvSpPr>
        <p:spPr>
          <a:xfrm>
            <a:off x="163513" y="6248400"/>
            <a:ext cx="5003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7"/>
          </p:nvPr>
        </p:nvSpPr>
        <p:spPr>
          <a:xfrm>
            <a:off x="8408988" y="6248400"/>
            <a:ext cx="57467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33AFD3-7528-4AD6-906A-979084C74CE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62109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42A62-214B-4742-A394-A1F04441A08F}" type="datetimeFigureOut">
              <a:rPr lang="pl-PL"/>
              <a:pPr>
                <a:defRPr/>
              </a:pPr>
              <a:t>2025-02-14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A7167-C657-4E03-9AF5-8A84324F53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A72BF-A9E1-401D-976A-4345BD9F9799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35C11B-0C28-484B-A5AC-3F16A7C1551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045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F68A6-6799-48A8-A1A0-9700C75A043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7D5A7-761A-49C5-B7F0-1C90BB94CCF6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498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14A35-314E-41FF-8FDC-F7FA13B53661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1FD3B7-3174-4E33-A55C-64C5D7E2328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973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3DDA0-868E-48EB-8243-A829D1DC954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9BD6DD-31CF-4308-8B97-4D66A15C7CA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375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F9BD2-C8DC-4876-984F-1E39CB687E0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80D81-EDD2-43B9-9E01-A605F88177E9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1437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CFF8-F91C-432A-9837-6C489EED2F0F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FA708-E0A3-4ED3-858F-7C94CFA42D7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0984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37431-8037-4BFB-B590-00C9AD4F9E5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811C43-48C9-473B-BB85-E4955AD04C5C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3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licja 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23" y="228107"/>
            <a:ext cx="7315550" cy="1066801"/>
          </a:xfrm>
        </p:spPr>
        <p:txBody>
          <a:bodyPr/>
          <a:lstStyle>
            <a:lvl1pPr algn="l">
              <a:defRPr sz="2177">
                <a:solidFill>
                  <a:srgbClr val="002156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09699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Content Placeholder 2">
            <a:extLst/>
          </p:cNvPr>
          <p:cNvSpPr>
            <a:spLocks noGrp="1"/>
          </p:cNvSpPr>
          <p:nvPr>
            <p:ph sz="quarter" idx="14"/>
          </p:nvPr>
        </p:nvSpPr>
        <p:spPr>
          <a:xfrm>
            <a:off x="4669984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5"/>
          </p:nvPr>
        </p:nvSpPr>
        <p:spPr>
          <a:xfrm>
            <a:off x="6351588" y="62484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3F31C-0515-4E3A-97BF-B5E6F54B977C}" type="datetime1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6"/>
          </p:nvPr>
        </p:nvSpPr>
        <p:spPr>
          <a:xfrm>
            <a:off x="163513" y="6248400"/>
            <a:ext cx="5003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7"/>
          </p:nvPr>
        </p:nvSpPr>
        <p:spPr>
          <a:xfrm>
            <a:off x="8408988" y="6248400"/>
            <a:ext cx="57467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E4A52-D8B4-4449-983C-01848E2FE36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597566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5C7CE-E8EB-47C8-BCD4-C85C30F9343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A449F2-16E6-40D6-B62C-B2200EB24A9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578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3A2A2-3505-41A1-AD47-3A6BCA159E97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EDE10B-4E6C-4CD7-97EF-A8494398C54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79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82CD-1E9F-4ED1-A808-46E5CDCC29E8}" type="datetimeFigureOut">
              <a:rPr lang="pl-PL"/>
              <a:pPr>
                <a:defRPr/>
              </a:pPr>
              <a:t>2025-02-14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5A18E-8228-49A3-8BEC-AF862B7F2E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FBA13-C689-4E76-9E65-C7049912BB53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77984F-57C0-4CA2-92E7-FE229F87170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5383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0968F-C5BE-449D-AAAE-FFE43A192C6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4E0DB3-F00E-4641-8930-4BA022C80910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13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45F34-35FB-4674-84AD-39D8806A1DE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CCF20-AC1B-4C53-AE00-9FB169CBD2F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289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A72BF-A9E1-401D-976A-4345BD9F9799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35C11B-0C28-484B-A5AC-3F16A7C1551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9832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F68A6-6799-48A8-A1A0-9700C75A043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7D5A7-761A-49C5-B7F0-1C90BB94CCF6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3119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14A35-314E-41FF-8FDC-F7FA13B53661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1FD3B7-3174-4E33-A55C-64C5D7E2328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7823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3DDA0-868E-48EB-8243-A829D1DC954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9BD6DD-31CF-4308-8B97-4D66A15C7CA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6645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F9BD2-C8DC-4876-984F-1E39CB687E0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80D81-EDD2-43B9-9E01-A605F88177E9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2172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CFF8-F91C-432A-9837-6C489EED2F0F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FA708-E0A3-4ED3-858F-7C94CFA42D7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6800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37431-8037-4BFB-B590-00C9AD4F9E5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811C43-48C9-473B-BB85-E4955AD04C5C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37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3B5AE-82EE-46F7-AC28-4C38278A31C9}" type="datetimeFigureOut">
              <a:rPr lang="pl-PL"/>
              <a:pPr>
                <a:defRPr/>
              </a:pPr>
              <a:t>2025-02-14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0CABA-1744-4270-A5DD-F5DA778861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licja 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23" y="228107"/>
            <a:ext cx="7315550" cy="1066801"/>
          </a:xfrm>
        </p:spPr>
        <p:txBody>
          <a:bodyPr/>
          <a:lstStyle>
            <a:lvl1pPr algn="l">
              <a:defRPr sz="2177">
                <a:solidFill>
                  <a:srgbClr val="002156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09699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Content Placeholder 2">
            <a:extLst/>
          </p:cNvPr>
          <p:cNvSpPr>
            <a:spLocks noGrp="1"/>
          </p:cNvSpPr>
          <p:nvPr>
            <p:ph sz="quarter" idx="14"/>
          </p:nvPr>
        </p:nvSpPr>
        <p:spPr>
          <a:xfrm>
            <a:off x="4669984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5"/>
          </p:nvPr>
        </p:nvSpPr>
        <p:spPr>
          <a:xfrm>
            <a:off x="6351588" y="62484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3F31C-0515-4E3A-97BF-B5E6F54B977C}" type="datetime1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6"/>
          </p:nvPr>
        </p:nvSpPr>
        <p:spPr>
          <a:xfrm>
            <a:off x="163513" y="6248400"/>
            <a:ext cx="5003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7"/>
          </p:nvPr>
        </p:nvSpPr>
        <p:spPr>
          <a:xfrm>
            <a:off x="8408988" y="6248400"/>
            <a:ext cx="57467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E4A52-D8B4-4449-983C-01848E2FE36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574900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5C7CE-E8EB-47C8-BCD4-C85C30F9343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A449F2-16E6-40D6-B62C-B2200EB24A9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7242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3A2A2-3505-41A1-AD47-3A6BCA159E97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EDE10B-4E6C-4CD7-97EF-A8494398C54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840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FBA13-C689-4E76-9E65-C7049912BB53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77984F-57C0-4CA2-92E7-FE229F87170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8055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0968F-C5BE-449D-AAAE-FFE43A192C6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4E0DB3-F00E-4641-8930-4BA022C80910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9865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45F34-35FB-4674-84AD-39D8806A1DE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CCF20-AC1B-4C53-AE00-9FB169CBD2F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7856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A72BF-A9E1-401D-976A-4345BD9F9799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35C11B-0C28-484B-A5AC-3F16A7C1551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854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F68A6-6799-48A8-A1A0-9700C75A043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7D5A7-761A-49C5-B7F0-1C90BB94CCF6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4325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14A35-314E-41FF-8FDC-F7FA13B53661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1FD3B7-3174-4E33-A55C-64C5D7E2328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2746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3DDA0-868E-48EB-8243-A829D1DC954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9BD6DD-31CF-4308-8B97-4D66A15C7CA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618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B213-1336-4190-B633-B0CCFF640F79}" type="datetimeFigureOut">
              <a:rPr lang="pl-PL"/>
              <a:pPr>
                <a:defRPr/>
              </a:pPr>
              <a:t>2025-02-14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55914-6803-4FC3-864F-34337E812A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F9BD2-C8DC-4876-984F-1E39CB687E0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80D81-EDD2-43B9-9E01-A605F88177E9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3486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CFF8-F91C-432A-9837-6C489EED2F0F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FA708-E0A3-4ED3-858F-7C94CFA42D7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1189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37431-8037-4BFB-B590-00C9AD4F9E5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811C43-48C9-473B-BB85-E4955AD04C5C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7311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licja 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23" y="228107"/>
            <a:ext cx="7315550" cy="1066801"/>
          </a:xfrm>
        </p:spPr>
        <p:txBody>
          <a:bodyPr/>
          <a:lstStyle>
            <a:lvl1pPr algn="l">
              <a:defRPr sz="2177">
                <a:solidFill>
                  <a:srgbClr val="002156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09699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Content Placeholder 2">
            <a:extLst/>
          </p:cNvPr>
          <p:cNvSpPr>
            <a:spLocks noGrp="1"/>
          </p:cNvSpPr>
          <p:nvPr>
            <p:ph sz="quarter" idx="14"/>
          </p:nvPr>
        </p:nvSpPr>
        <p:spPr>
          <a:xfrm>
            <a:off x="4669984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5"/>
          </p:nvPr>
        </p:nvSpPr>
        <p:spPr>
          <a:xfrm>
            <a:off x="6351588" y="62484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3F31C-0515-4E3A-97BF-B5E6F54B977C}" type="datetime1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6"/>
          </p:nvPr>
        </p:nvSpPr>
        <p:spPr>
          <a:xfrm>
            <a:off x="163513" y="6248400"/>
            <a:ext cx="5003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7"/>
          </p:nvPr>
        </p:nvSpPr>
        <p:spPr>
          <a:xfrm>
            <a:off x="8408988" y="6248400"/>
            <a:ext cx="57467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E4A52-D8B4-4449-983C-01848E2FE36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429055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5C7CE-E8EB-47C8-BCD4-C85C30F9343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A449F2-16E6-40D6-B62C-B2200EB24A9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9437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3A2A2-3505-41A1-AD47-3A6BCA159E97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EDE10B-4E6C-4CD7-97EF-A8494398C54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6490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FBA13-C689-4E76-9E65-C7049912BB53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77984F-57C0-4CA2-92E7-FE229F87170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3806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0968F-C5BE-449D-AAAE-FFE43A192C6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4E0DB3-F00E-4641-8930-4BA022C80910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1932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45F34-35FB-4674-84AD-39D8806A1DE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CCF20-AC1B-4C53-AE00-9FB169CBD2F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4204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A72BF-A9E1-401D-976A-4345BD9F9799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35C11B-0C28-484B-A5AC-3F16A7C1551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93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608BB-AF68-4F26-9C59-4FF2D48680F9}" type="datetimeFigureOut">
              <a:rPr lang="pl-PL"/>
              <a:pPr>
                <a:defRPr/>
              </a:pPr>
              <a:t>2025-02-14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5C101-5576-4544-93D3-9AEA524DCA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F68A6-6799-48A8-A1A0-9700C75A043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7D5A7-761A-49C5-B7F0-1C90BB94CCF6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7918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14A35-314E-41FF-8FDC-F7FA13B53661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1FD3B7-3174-4E33-A55C-64C5D7E2328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4129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3DDA0-868E-48EB-8243-A829D1DC954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9BD6DD-31CF-4308-8B97-4D66A15C7CA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1615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F9BD2-C8DC-4876-984F-1E39CB687E0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80D81-EDD2-43B9-9E01-A605F88177E9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292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CFF8-F91C-432A-9837-6C489EED2F0F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FA708-E0A3-4ED3-858F-7C94CFA42D7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9621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37431-8037-4BFB-B590-00C9AD4F9E5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811C43-48C9-473B-BB85-E4955AD04C5C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384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licja 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23" y="228107"/>
            <a:ext cx="7315550" cy="1066801"/>
          </a:xfrm>
        </p:spPr>
        <p:txBody>
          <a:bodyPr/>
          <a:lstStyle>
            <a:lvl1pPr algn="l">
              <a:defRPr sz="2177">
                <a:solidFill>
                  <a:srgbClr val="002156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09699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Content Placeholder 2">
            <a:extLst/>
          </p:cNvPr>
          <p:cNvSpPr>
            <a:spLocks noGrp="1"/>
          </p:cNvSpPr>
          <p:nvPr>
            <p:ph sz="quarter" idx="14"/>
          </p:nvPr>
        </p:nvSpPr>
        <p:spPr>
          <a:xfrm>
            <a:off x="4669984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5"/>
          </p:nvPr>
        </p:nvSpPr>
        <p:spPr>
          <a:xfrm>
            <a:off x="6351588" y="62484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3F31C-0515-4E3A-97BF-B5E6F54B977C}" type="datetime1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6"/>
          </p:nvPr>
        </p:nvSpPr>
        <p:spPr>
          <a:xfrm>
            <a:off x="163513" y="6248400"/>
            <a:ext cx="5003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7"/>
          </p:nvPr>
        </p:nvSpPr>
        <p:spPr>
          <a:xfrm>
            <a:off x="8408988" y="6248400"/>
            <a:ext cx="57467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E4A52-D8B4-4449-983C-01848E2FE36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478293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5C7CE-E8EB-47C8-BCD4-C85C30F9343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A449F2-16E6-40D6-B62C-B2200EB24A9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8319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3A2A2-3505-41A1-AD47-3A6BCA159E97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EDE10B-4E6C-4CD7-97EF-A8494398C54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817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FBA13-C689-4E76-9E65-C7049912BB53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77984F-57C0-4CA2-92E7-FE229F87170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73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E781C-BF25-4D25-83B8-B3255BCAD12C}" type="datetimeFigureOut">
              <a:rPr lang="pl-PL"/>
              <a:pPr>
                <a:defRPr/>
              </a:pPr>
              <a:t>2025-02-14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8F443-47EE-4488-99CC-6AD844CAB9B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0968F-C5BE-449D-AAAE-FFE43A192C6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4E0DB3-F00E-4641-8930-4BA022C80910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947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45F34-35FB-4674-84AD-39D8806A1DE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CCF20-AC1B-4C53-AE00-9FB169CBD2F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4473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A72BF-A9E1-401D-976A-4345BD9F9799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35C11B-0C28-484B-A5AC-3F16A7C1551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2524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F68A6-6799-48A8-A1A0-9700C75A043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7D5A7-761A-49C5-B7F0-1C90BB94CCF6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7382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14A35-314E-41FF-8FDC-F7FA13B53661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1FD3B7-3174-4E33-A55C-64C5D7E2328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3882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3DDA0-868E-48EB-8243-A829D1DC954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9BD6DD-31CF-4308-8B97-4D66A15C7CA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565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F9BD2-C8DC-4876-984F-1E39CB687E0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80D81-EDD2-43B9-9E01-A605F88177E9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3992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CFF8-F91C-432A-9837-6C489EED2F0F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FA708-E0A3-4ED3-858F-7C94CFA42D7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7522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37431-8037-4BFB-B590-00C9AD4F9E5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811C43-48C9-473B-BB85-E4955AD04C5C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3374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licja 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23" y="228107"/>
            <a:ext cx="7315550" cy="1066801"/>
          </a:xfrm>
        </p:spPr>
        <p:txBody>
          <a:bodyPr/>
          <a:lstStyle>
            <a:lvl1pPr algn="l">
              <a:defRPr sz="2177">
                <a:solidFill>
                  <a:srgbClr val="002156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09699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Content Placeholder 2">
            <a:extLst/>
          </p:cNvPr>
          <p:cNvSpPr>
            <a:spLocks noGrp="1"/>
          </p:cNvSpPr>
          <p:nvPr>
            <p:ph sz="quarter" idx="14"/>
          </p:nvPr>
        </p:nvSpPr>
        <p:spPr>
          <a:xfrm>
            <a:off x="4669984" y="1403945"/>
            <a:ext cx="4164319" cy="4387255"/>
          </a:xfrm>
        </p:spPr>
        <p:txBody>
          <a:bodyPr/>
          <a:lstStyle>
            <a:lvl1pPr marL="171452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1pPr>
            <a:lvl2pPr marL="514353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2pPr>
            <a:lvl3pPr marL="857256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3pPr>
            <a:lvl4pPr marL="1200158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4pPr>
            <a:lvl5pPr marL="1543060" indent="-171452">
              <a:buFont typeface="Tw Cen MT" panose="020B0602020104020603" pitchFamily="34" charset="-18"/>
              <a:buChar char="–"/>
              <a:defRPr cap="none">
                <a:solidFill>
                  <a:srgbClr val="00215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5"/>
          </p:nvPr>
        </p:nvSpPr>
        <p:spPr>
          <a:xfrm>
            <a:off x="6351588" y="62484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3F31C-0515-4E3A-97BF-B5E6F54B977C}" type="datetime1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6"/>
          </p:nvPr>
        </p:nvSpPr>
        <p:spPr>
          <a:xfrm>
            <a:off x="163513" y="6248400"/>
            <a:ext cx="5003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7"/>
          </p:nvPr>
        </p:nvSpPr>
        <p:spPr>
          <a:xfrm>
            <a:off x="8408988" y="6248400"/>
            <a:ext cx="57467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E4A52-D8B4-4449-983C-01848E2FE36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75246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7E474-06FD-4D4C-86A0-905E50AEA05A}" type="datetimeFigureOut">
              <a:rPr lang="pl-PL"/>
              <a:pPr>
                <a:defRPr/>
              </a:pPr>
              <a:t>2025-02-14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FA078-BAD0-4F65-8DEF-E50D652A10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5C7CE-E8EB-47C8-BCD4-C85C30F9343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A449F2-16E6-40D6-B62C-B2200EB24A9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6969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3A2A2-3505-41A1-AD47-3A6BCA159E97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EDE10B-4E6C-4CD7-97EF-A8494398C54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9875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FBA13-C689-4E76-9E65-C7049912BB53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77984F-57C0-4CA2-92E7-FE229F87170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9280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0968F-C5BE-449D-AAAE-FFE43A192C6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4E0DB3-F00E-4641-8930-4BA022C80910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1331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45F34-35FB-4674-84AD-39D8806A1DE4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CCF20-AC1B-4C53-AE00-9FB169CBD2FF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4592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A72BF-A9E1-401D-976A-4345BD9F9799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35C11B-0C28-484B-A5AC-3F16A7C1551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2463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F68A6-6799-48A8-A1A0-9700C75A043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7D5A7-761A-49C5-B7F0-1C90BB94CCF6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5494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14A35-314E-41FF-8FDC-F7FA13B53661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1FD3B7-3174-4E33-A55C-64C5D7E2328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7364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3DDA0-868E-48EB-8243-A829D1DC9540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9BD6DD-31CF-4308-8B97-4D66A15C7CA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4293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F9BD2-C8DC-4876-984F-1E39CB687E05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80D81-EDD2-43B9-9E01-A605F88177E9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5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slideLayout" Target="../slideLayouts/slideLayout218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slideLayout" Target="../slideLayouts/slideLayout258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slideLayout" Target="../slideLayouts/slideLayout257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13" Type="http://schemas.openxmlformats.org/officeDocument/2006/relationships/slideLayout" Target="../slideLayouts/slideLayout271.xml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slideLayout" Target="../slideLayouts/slideLayout270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slideLayout" Target="../slideLayouts/slideLayout284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slideLayout" Target="../slideLayouts/slideLayout283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7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2.xml"/><Relationship Id="rId13" Type="http://schemas.openxmlformats.org/officeDocument/2006/relationships/slideLayout" Target="../slideLayouts/slideLayout297.xml"/><Relationship Id="rId3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91.xml"/><Relationship Id="rId12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86.xml"/><Relationship Id="rId1" Type="http://schemas.openxmlformats.org/officeDocument/2006/relationships/slideLayout" Target="../slideLayouts/slideLayout285.xml"/><Relationship Id="rId6" Type="http://schemas.openxmlformats.org/officeDocument/2006/relationships/slideLayout" Target="../slideLayouts/slideLayout290.xml"/><Relationship Id="rId11" Type="http://schemas.openxmlformats.org/officeDocument/2006/relationships/slideLayout" Target="../slideLayouts/slideLayout295.xml"/><Relationship Id="rId5" Type="http://schemas.openxmlformats.org/officeDocument/2006/relationships/slideLayout" Target="../slideLayouts/slideLayout28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94.xml"/><Relationship Id="rId4" Type="http://schemas.openxmlformats.org/officeDocument/2006/relationships/slideLayout" Target="../slideLayouts/slideLayout288.xml"/><Relationship Id="rId9" Type="http://schemas.openxmlformats.org/officeDocument/2006/relationships/slideLayout" Target="../slideLayouts/slideLayout293.xml"/><Relationship Id="rId14" Type="http://schemas.openxmlformats.org/officeDocument/2006/relationships/theme" Target="../theme/theme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4099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5E9FEB-FC4F-4C56-AA53-584A7A7D9DFD}" type="datetimeFigureOut">
              <a:rPr lang="pl-PL"/>
              <a:pPr>
                <a:defRPr/>
              </a:pPr>
              <a:t>2025-02-14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ACEFE3-198B-4564-A560-707B4AFCBAB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83FE6-E01B-498B-8DA9-446EA50C34A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58E92-8551-494A-B51B-5646D32F51E8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16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83FE6-E01B-498B-8DA9-446EA50C34A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58E92-8551-494A-B51B-5646D32F51E8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07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83FE6-E01B-498B-8DA9-446EA50C34A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58E92-8551-494A-B51B-5646D32F51E8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9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83FE6-E01B-498B-8DA9-446EA50C34A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58E92-8551-494A-B51B-5646D32F51E8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9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83FE6-E01B-498B-8DA9-446EA50C34A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58E92-8551-494A-B51B-5646D32F51E8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37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83FE6-E01B-498B-8DA9-446EA50C34A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58E92-8551-494A-B51B-5646D32F51E8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57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83FE6-E01B-498B-8DA9-446EA50C34A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58E92-8551-494A-B51B-5646D32F51E8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36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83FE6-E01B-498B-8DA9-446EA50C34A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58E92-8551-494A-B51B-5646D32F51E8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23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83FE6-E01B-498B-8DA9-446EA50C34A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58E92-8551-494A-B51B-5646D32F51E8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91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83FE6-E01B-498B-8DA9-446EA50C34A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58E92-8551-494A-B51B-5646D32F51E8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14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83FE6-E01B-498B-8DA9-446EA50C34A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58E92-8551-494A-B51B-5646D32F51E8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8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83FE6-E01B-498B-8DA9-446EA50C34A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58E92-8551-494A-B51B-5646D32F51E8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9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83FE6-E01B-498B-8DA9-446EA50C34A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58E92-8551-494A-B51B-5646D32F51E8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37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D28B66-B2E2-4174-A33D-F7FD2B1F0D23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0526A6-ED4C-4AA0-A8ED-23E541A498F6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76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E08C3-342D-4111-9BD8-961347304756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CCED86-7533-4C83-89B1-311C97E04C7E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38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83FE6-E01B-498B-8DA9-446EA50C34A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58E92-8551-494A-B51B-5646D32F51E8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37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83FE6-E01B-498B-8DA9-446EA50C34A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58E92-8551-494A-B51B-5646D32F51E8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63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83FE6-E01B-498B-8DA9-446EA50C34A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58E92-8551-494A-B51B-5646D32F51E8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16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83FE6-E01B-498B-8DA9-446EA50C34A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58E92-8551-494A-B51B-5646D32F51E8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18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83FE6-E01B-498B-8DA9-446EA50C34A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58E92-8551-494A-B51B-5646D32F51E8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88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83FE6-E01B-498B-8DA9-446EA50C34A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58E92-8551-494A-B51B-5646D32F51E8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52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83FE6-E01B-498B-8DA9-446EA50C34AC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2025-02-14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58E92-8551-494A-B51B-5646D32F51E8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63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6.xml"/><Relationship Id="rId4" Type="http://schemas.openxmlformats.org/officeDocument/2006/relationships/image" Target="../media/image1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45115"/>
            <a:ext cx="1647787" cy="1945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6660232" y="961723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dirty="0" smtClean="0">
                <a:solidFill>
                  <a:schemeClr val="bg1"/>
                </a:solidFill>
              </a:rPr>
              <a:t>www.naklo.kujawsko-pomorska.policja.gov.pl</a:t>
            </a:r>
            <a:endParaRPr lang="pl-PL" sz="800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361893"/>
            <a:ext cx="2841104" cy="129536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085181" y="1177167"/>
            <a:ext cx="4572000" cy="48628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pl-PL" sz="2800" b="1" kern="15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INFORMACJA</a:t>
            </a:r>
            <a:endParaRPr lang="pl-PL" sz="12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pl-PL" sz="2000" b="1" kern="15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KOMENDANTA  KOMISARIATU POLICJI</a:t>
            </a:r>
            <a:endParaRPr lang="pl-PL" sz="12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pl-PL" sz="2000" b="1" kern="15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  MROCZY</a:t>
            </a:r>
            <a:endParaRPr lang="pl-PL" sz="12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pl-PL" b="1" kern="15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2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pl-PL" b="1" kern="15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2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pl-PL" sz="2400" b="1" kern="15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STANIE</a:t>
            </a:r>
            <a:endParaRPr lang="pl-PL" sz="12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pl-PL" sz="2400" b="1" kern="15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BEZPIECZEŃSTWA</a:t>
            </a:r>
            <a:endParaRPr lang="pl-PL" sz="12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pl-PL" sz="2400" b="1" kern="15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PORZĄDKU PUBLICZNEGO</a:t>
            </a:r>
            <a:endParaRPr lang="pl-PL" sz="12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pl-PL" sz="2400" b="1" kern="15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2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pl-PL" b="1" kern="15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2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pl-PL" b="1" kern="15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TERENIE DZIAŁANIA KOMISARIATU POLICJI</a:t>
            </a:r>
            <a:endParaRPr lang="pl-PL" sz="12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pl-PL" b="1" kern="15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MROCZY </a:t>
            </a:r>
            <a:endParaRPr lang="pl-PL" sz="12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pl-PL" b="1" kern="15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w  2024  ROKU</a:t>
            </a:r>
            <a:endParaRPr lang="pl-PL" sz="12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660232" y="961723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dirty="0" smtClean="0">
                <a:solidFill>
                  <a:schemeClr val="bg1"/>
                </a:solidFill>
              </a:rPr>
              <a:t>www.naklo.kujawsko-pomorska.policja.gov.pl</a:t>
            </a:r>
            <a:endParaRPr lang="pl-PL" sz="800" dirty="0">
              <a:solidFill>
                <a:schemeClr val="bg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900608" y="109944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algn="ctr"/>
            <a:r>
              <a:rPr lang="pl-PL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Przestępstwa kryminalne w </a:t>
            </a:r>
            <a:r>
              <a:rPr lang="pl-PL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KP Mrocza</a:t>
            </a:r>
            <a:endParaRPr lang="pl-PL" sz="2000" b="1" dirty="0">
              <a:solidFill>
                <a:schemeClr val="tx2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indent="180975" algn="ctr"/>
            <a:r>
              <a:rPr lang="pl-PL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              w </a:t>
            </a:r>
            <a:r>
              <a:rPr lang="pl-PL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latach </a:t>
            </a:r>
            <a:r>
              <a:rPr lang="pl-PL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2023 </a:t>
            </a:r>
            <a:r>
              <a:rPr lang="pl-PL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 </a:t>
            </a:r>
            <a:r>
              <a:rPr lang="pl-PL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2024 </a:t>
            </a:r>
            <a:r>
              <a:rPr lang="pl-PL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– wskaźnik wykrywalności (%)</a:t>
            </a:r>
          </a:p>
          <a:p>
            <a:pPr indent="180975" algn="ctr"/>
            <a:endParaRPr lang="pl-PL" sz="1600" b="1" i="1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3799490575"/>
              </p:ext>
            </p:extLst>
          </p:nvPr>
        </p:nvGraphicFramePr>
        <p:xfrm>
          <a:off x="755576" y="2222867"/>
          <a:ext cx="6960096" cy="4262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1334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660232" y="961723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www.naklo.kujawsko-pomorska.policja.gov.pl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869468"/>
              </p:ext>
            </p:extLst>
          </p:nvPr>
        </p:nvGraphicFramePr>
        <p:xfrm>
          <a:off x="0" y="1190552"/>
          <a:ext cx="9144000" cy="5760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160" y="0"/>
            <a:ext cx="549994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Wszczęte przestępstwa w kategorii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17 x 7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w okresie styczeń - grudzień </a:t>
            </a: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2024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roku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643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660232" y="961723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dirty="0" smtClean="0">
                <a:solidFill>
                  <a:schemeClr val="bg1"/>
                </a:solidFill>
              </a:rPr>
              <a:t>www.naklo.kujawsko-pomorska.policja.gov.pl</a:t>
            </a:r>
            <a:endParaRPr lang="pl-PL" sz="800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1329957"/>
            <a:ext cx="86409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/>
            <a:r>
              <a:rPr lang="pl-PL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Przestępstwa 17 x 7 w </a:t>
            </a:r>
            <a:r>
              <a:rPr lang="pl-PL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KP Mrocza</a:t>
            </a:r>
            <a:endParaRPr lang="pl-PL" sz="2000" dirty="0">
              <a:solidFill>
                <a:schemeClr val="tx2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indent="180975"/>
            <a:r>
              <a:rPr lang="pl-PL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w latach </a:t>
            </a:r>
            <a:r>
              <a:rPr lang="pl-PL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2023 </a:t>
            </a:r>
            <a:r>
              <a:rPr lang="pl-PL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 </a:t>
            </a:r>
            <a:r>
              <a:rPr lang="pl-PL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2024 </a:t>
            </a:r>
            <a:r>
              <a:rPr lang="pl-PL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– ilość postępowań wszczętych</a:t>
            </a:r>
          </a:p>
          <a:p>
            <a:pPr indent="180975" algn="ctr"/>
            <a:endParaRPr lang="pl-PL" sz="1600" b="1" i="1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4271368336"/>
              </p:ext>
            </p:extLst>
          </p:nvPr>
        </p:nvGraphicFramePr>
        <p:xfrm>
          <a:off x="611560" y="2284064"/>
          <a:ext cx="7704856" cy="4241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9724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660232" y="961723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dirty="0" smtClean="0">
                <a:solidFill>
                  <a:schemeClr val="bg1"/>
                </a:solidFill>
              </a:rPr>
              <a:t>www.naklo.kujawsko-pomorska.policja.gov.pl</a:t>
            </a:r>
            <a:endParaRPr lang="pl-PL" sz="800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044624" y="126876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algn="ctr"/>
            <a:r>
              <a:rPr lang="pl-PL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Przestępstwa 17 x 7 w </a:t>
            </a:r>
            <a:r>
              <a:rPr lang="pl-PL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KP Mrocza</a:t>
            </a:r>
            <a:endParaRPr lang="pl-PL" sz="2000" b="1" dirty="0">
              <a:solidFill>
                <a:schemeClr val="tx2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indent="180975" algn="ctr"/>
            <a:r>
              <a:rPr lang="pl-PL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</a:t>
            </a:r>
            <a:r>
              <a:rPr lang="pl-PL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                       w </a:t>
            </a:r>
            <a:r>
              <a:rPr lang="pl-PL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latach </a:t>
            </a:r>
            <a:r>
              <a:rPr lang="pl-PL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2023 </a:t>
            </a:r>
            <a:r>
              <a:rPr lang="pl-PL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 </a:t>
            </a:r>
            <a:r>
              <a:rPr lang="pl-PL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2024 </a:t>
            </a:r>
            <a:r>
              <a:rPr lang="pl-PL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– wskaźnik wykrywalności (%)</a:t>
            </a:r>
          </a:p>
          <a:p>
            <a:pPr indent="180975" algn="ctr"/>
            <a:endParaRPr lang="pl-PL" sz="1600" b="1" i="1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98501103"/>
              </p:ext>
            </p:extLst>
          </p:nvPr>
        </p:nvGraphicFramePr>
        <p:xfrm>
          <a:off x="539552" y="2060848"/>
          <a:ext cx="763284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1089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660232" y="961723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www.naklo.kujawsko-pomorska.policja.gov.pl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0334" y="1401965"/>
            <a:ext cx="88128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Bójka i pobicie w </a:t>
            </a:r>
            <a: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KP w Mroczy</a:t>
            </a:r>
            <a:endParaRPr kumimoji="0" lang="pl-PL" sz="200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w latach </a:t>
            </a:r>
            <a: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2023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 </a:t>
            </a:r>
            <a: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2024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– ilość postępowań wszczętych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483768" y="378904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BRAK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8253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504" y="1401965"/>
            <a:ext cx="89289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Kradzież cudzej rzeczy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w </a:t>
            </a:r>
            <a: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KP Mrocza</a:t>
            </a:r>
            <a:endParaRPr kumimoji="0" lang="pl-PL" sz="200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w latach </a:t>
            </a:r>
            <a: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2023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 </a:t>
            </a:r>
            <a: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2024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– ilość postępowań wszczętych</a:t>
            </a: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660232" y="961723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www.naklo.kujawsko-pomorska.policja.gov.pl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173024882"/>
              </p:ext>
            </p:extLst>
          </p:nvPr>
        </p:nvGraphicFramePr>
        <p:xfrm>
          <a:off x="611560" y="2204864"/>
          <a:ext cx="777686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9246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1412776"/>
            <a:ext cx="8681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Kradzież cudzej rzeczy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w </a:t>
            </a:r>
            <a: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KP w Mroczy</a:t>
            </a:r>
            <a:endParaRPr kumimoji="0" lang="pl-PL" sz="200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w latach </a:t>
            </a:r>
            <a: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2023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 </a:t>
            </a:r>
            <a: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2024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– wskaźnik wykrywalności (%)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660232" y="961723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www.naklo.kujawsko-pomorska.policja.gov.pl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1285632379"/>
              </p:ext>
            </p:extLst>
          </p:nvPr>
        </p:nvGraphicFramePr>
        <p:xfrm>
          <a:off x="611560" y="2204864"/>
          <a:ext cx="756084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7203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660232" y="961723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www.naklo.kujawsko-pomorska.policja.gov.pl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1329957"/>
            <a:ext cx="88569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Kradzież samochodu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w </a:t>
            </a:r>
            <a: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KP w Mroczy</a:t>
            </a:r>
            <a:endParaRPr kumimoji="0" lang="pl-PL" sz="200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w latach </a:t>
            </a:r>
            <a: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2023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 </a:t>
            </a:r>
            <a: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2024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– ilość postępowań wszczętych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195736" y="335699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BRAK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4022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660232" y="961723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 naklo.kujawsko-pomorska.policja.gov.pl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1463878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indent="180975">
              <a:defRPr/>
            </a:pPr>
            <a:r>
              <a:rPr lang="pl-PL" sz="20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Kradzież z włamaniem </a:t>
            </a:r>
            <a:r>
              <a:rPr lang="pl-PL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w </a:t>
            </a:r>
            <a:r>
              <a:rPr lang="pl-PL" sz="20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KP </a:t>
            </a:r>
            <a:r>
              <a:rPr lang="pl-PL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w</a:t>
            </a:r>
            <a:r>
              <a:rPr lang="pl-PL" sz="20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Mroczy</a:t>
            </a:r>
            <a:r>
              <a:rPr lang="pl-PL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w </a:t>
            </a:r>
            <a:r>
              <a:rPr lang="pl-PL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latach </a:t>
            </a:r>
            <a:r>
              <a:rPr lang="pl-PL" sz="20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2023 </a:t>
            </a:r>
            <a:r>
              <a:rPr lang="pl-PL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 </a:t>
            </a:r>
            <a:r>
              <a:rPr lang="pl-PL" sz="20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2024 </a:t>
            </a:r>
            <a:r>
              <a:rPr lang="pl-PL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– ilość postępowań wszczętych</a:t>
            </a:r>
            <a:endParaRPr kumimoji="0" lang="pl-PL" sz="16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2703839312"/>
              </p:ext>
            </p:extLst>
          </p:nvPr>
        </p:nvGraphicFramePr>
        <p:xfrm>
          <a:off x="755576" y="2276872"/>
          <a:ext cx="763284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2428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660232" y="961723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www.naklo.kujawsko-pomorska.policja.gov.pl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359" y="1340768"/>
            <a:ext cx="88708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Kradzież z włamaniem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w </a:t>
            </a:r>
            <a: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KP w Mroczy</a:t>
            </a:r>
            <a:endParaRPr kumimoji="0" lang="pl-PL" sz="200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w latach </a:t>
            </a:r>
            <a: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2023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 </a:t>
            </a:r>
            <a: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2024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– wskaźnik wykrywalności (%)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301685363"/>
              </p:ext>
            </p:extLst>
          </p:nvPr>
        </p:nvGraphicFramePr>
        <p:xfrm>
          <a:off x="755576" y="2060848"/>
          <a:ext cx="763284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3762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5471" y="1268760"/>
            <a:ext cx="8229600" cy="1143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pl-PL" sz="3200" kern="150" dirty="0"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Struktura organizacyjna </a:t>
            </a:r>
            <a:r>
              <a:rPr lang="pl-PL" sz="32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jednostki</a:t>
            </a:r>
            <a:r>
              <a:rPr lang="pl-PL" sz="4000" kern="150" dirty="0"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/>
            </a:r>
            <a:br>
              <a:rPr lang="pl-PL" sz="4000" kern="150" dirty="0"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858142"/>
              </p:ext>
            </p:extLst>
          </p:nvPr>
        </p:nvGraphicFramePr>
        <p:xfrm>
          <a:off x="457200" y="19888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124827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484978" y="961723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800" dirty="0">
                <a:solidFill>
                  <a:prstClr val="white"/>
                </a:solidFill>
              </a:rPr>
              <a:t>www.naklo.kujawsko-pomorska.policja.gov.pl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17040" y="1396346"/>
            <a:ext cx="93610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Rozboje, kradzieże rozbójnicze i wymuszenia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w </a:t>
            </a:r>
            <a: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KP w Mroczy</a:t>
            </a:r>
            <a:endParaRPr kumimoji="0" lang="pl-PL" sz="200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w latach </a:t>
            </a:r>
            <a: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2023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 </a:t>
            </a:r>
            <a: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2024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– ilość postępowań wszczętych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483768" y="357301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BRAK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2765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660232" y="961723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www.naklo.kujawsko-pomorska.policja.gov.pl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5643" y="1401965"/>
            <a:ext cx="896085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Uszkodzenie rzeczy w </a:t>
            </a:r>
            <a: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KP w Mroczy</a:t>
            </a:r>
            <a:endParaRPr kumimoji="0" lang="pl-PL" sz="200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w latach </a:t>
            </a:r>
            <a: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2023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 </a:t>
            </a:r>
            <a: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2024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– ilość postępowań wszczętych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1196391545"/>
              </p:ext>
            </p:extLst>
          </p:nvPr>
        </p:nvGraphicFramePr>
        <p:xfrm>
          <a:off x="683568" y="2337200"/>
          <a:ext cx="7704856" cy="426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6320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660232" y="961723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www.naklo.kujawsko-pomorska.policja.gov.pl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512" y="1401577"/>
            <a:ext cx="88569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Uszkodzenie rzeczy w </a:t>
            </a:r>
            <a: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KP w Mroczy</a:t>
            </a:r>
            <a:endParaRPr kumimoji="0" lang="pl-PL" sz="200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w latach </a:t>
            </a:r>
            <a: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2023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 </a:t>
            </a:r>
            <a: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2024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– wskaźnik wykrywalności (%)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3393676969"/>
              </p:ext>
            </p:extLst>
          </p:nvPr>
        </p:nvGraphicFramePr>
        <p:xfrm>
          <a:off x="539552" y="2132856"/>
          <a:ext cx="763284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2770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660232" y="961723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www.naklo.kujawsko-pomorska.policja.gov.pl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9766" y="1340768"/>
            <a:ext cx="889673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Uszczerbek na zdrowiu w </a:t>
            </a:r>
            <a: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KP w Mroczy</a:t>
            </a:r>
            <a:endParaRPr kumimoji="0" lang="pl-PL" sz="200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w latach </a:t>
            </a:r>
            <a: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2023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 </a:t>
            </a:r>
            <a: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2024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– ilość postępowań wszczętych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1846834302"/>
              </p:ext>
            </p:extLst>
          </p:nvPr>
        </p:nvGraphicFramePr>
        <p:xfrm>
          <a:off x="539552" y="2060848"/>
          <a:ext cx="763284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7128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660232" y="961723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www.naklo.kujawsko-pomorska.policja.gov.pl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4383" y="1412776"/>
            <a:ext cx="93610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Uszczerbek na zdrowiu w </a:t>
            </a:r>
            <a: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KP w Mroczy</a:t>
            </a:r>
            <a:endParaRPr kumimoji="0" lang="pl-PL" sz="200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w latach </a:t>
            </a:r>
            <a: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2023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 </a:t>
            </a:r>
            <a: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2024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– wskaźnik wykrywalności (%)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213823"/>
              </p:ext>
            </p:extLst>
          </p:nvPr>
        </p:nvGraphicFramePr>
        <p:xfrm>
          <a:off x="107504" y="2204864"/>
          <a:ext cx="892899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629269305"/>
              </p:ext>
            </p:extLst>
          </p:nvPr>
        </p:nvGraphicFramePr>
        <p:xfrm>
          <a:off x="539552" y="2132856"/>
          <a:ext cx="763284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2969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660232" y="961723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dirty="0" smtClean="0">
                <a:solidFill>
                  <a:schemeClr val="bg1"/>
                </a:solidFill>
              </a:rPr>
              <a:t>www.naklo.kujawsko-pomorska.policja.gov.pl</a:t>
            </a:r>
            <a:endParaRPr lang="pl-PL" sz="800" dirty="0">
              <a:solidFill>
                <a:schemeClr val="bg1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217040" y="1396345"/>
            <a:ext cx="93610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/>
            <a:r>
              <a:rPr lang="pl-PL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Przestępstwa o charakterze gospodarczym</a:t>
            </a:r>
            <a:r>
              <a:rPr lang="pl-PL" sz="20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w </a:t>
            </a:r>
            <a:r>
              <a:rPr lang="pl-PL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KP w Mroczy</a:t>
            </a:r>
            <a:endParaRPr lang="pl-PL" sz="2000" dirty="0">
              <a:solidFill>
                <a:schemeClr val="tx2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indent="180975"/>
            <a:r>
              <a:rPr lang="pl-PL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w latach </a:t>
            </a:r>
            <a:r>
              <a:rPr lang="pl-PL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2023 </a:t>
            </a:r>
            <a:r>
              <a:rPr lang="pl-PL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 </a:t>
            </a:r>
            <a:r>
              <a:rPr lang="pl-PL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2024 </a:t>
            </a:r>
            <a:r>
              <a:rPr lang="pl-PL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– ilość postępowań wszczętych</a:t>
            </a:r>
          </a:p>
          <a:p>
            <a:pPr indent="180975" algn="ctr"/>
            <a:endParaRPr lang="pl-PL" sz="1600" b="1" i="1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232581059"/>
              </p:ext>
            </p:extLst>
          </p:nvPr>
        </p:nvGraphicFramePr>
        <p:xfrm>
          <a:off x="539552" y="2060848"/>
          <a:ext cx="770485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8886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660232" y="961723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dirty="0" smtClean="0">
                <a:solidFill>
                  <a:schemeClr val="bg1"/>
                </a:solidFill>
              </a:rPr>
              <a:t>www.naklo.kujawsko-pomorska.policja.gov.pl</a:t>
            </a:r>
            <a:endParaRPr lang="pl-PL" sz="800" dirty="0">
              <a:solidFill>
                <a:schemeClr val="bg1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217040" y="1396346"/>
            <a:ext cx="93610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/>
            <a:r>
              <a:rPr lang="pl-PL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Przestępstwa o charakterze gospodarczym</a:t>
            </a:r>
            <a:r>
              <a:rPr lang="pl-PL" sz="20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w </a:t>
            </a:r>
            <a:r>
              <a:rPr lang="pl-PL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KP w Mroczy</a:t>
            </a:r>
            <a:endParaRPr lang="pl-PL" sz="2000" dirty="0">
              <a:solidFill>
                <a:schemeClr val="tx2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indent="180975"/>
            <a:r>
              <a:rPr lang="pl-PL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w latach </a:t>
            </a:r>
            <a:r>
              <a:rPr lang="pl-PL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2023 </a:t>
            </a:r>
            <a:r>
              <a:rPr lang="pl-PL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 </a:t>
            </a:r>
            <a:r>
              <a:rPr lang="pl-PL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2024 </a:t>
            </a:r>
            <a:r>
              <a:rPr lang="pl-PL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– wskaźnik wykrywalności (%)</a:t>
            </a:r>
          </a:p>
          <a:p>
            <a:pPr indent="180975" algn="ctr"/>
            <a:endParaRPr lang="pl-PL" sz="1600" b="1" i="1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783357021"/>
              </p:ext>
            </p:extLst>
          </p:nvPr>
        </p:nvGraphicFramePr>
        <p:xfrm>
          <a:off x="539552" y="2132856"/>
          <a:ext cx="763284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5121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660232" y="961723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dirty="0" smtClean="0">
                <a:solidFill>
                  <a:schemeClr val="bg1"/>
                </a:solidFill>
              </a:rPr>
              <a:t>www.naklo.kujawsko-pomorska.policja.gov.pl</a:t>
            </a:r>
            <a:endParaRPr lang="pl-PL" sz="800" dirty="0">
              <a:solidFill>
                <a:schemeClr val="bg1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1401965"/>
            <a:ext cx="87536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/>
            <a:r>
              <a:rPr lang="pl-PL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Przestępstwa korupcyjne </a:t>
            </a:r>
            <a:r>
              <a:rPr lang="pl-PL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w </a:t>
            </a:r>
            <a:r>
              <a:rPr lang="pl-PL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KP w Mroczy</a:t>
            </a:r>
            <a:endParaRPr lang="pl-PL" sz="2000" dirty="0">
              <a:solidFill>
                <a:schemeClr val="tx2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indent="180975"/>
            <a:r>
              <a:rPr lang="pl-PL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w latach </a:t>
            </a:r>
            <a:r>
              <a:rPr lang="pl-PL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2023 </a:t>
            </a:r>
            <a:r>
              <a:rPr lang="pl-PL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 </a:t>
            </a:r>
            <a:r>
              <a:rPr lang="pl-PL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2024 </a:t>
            </a:r>
            <a:r>
              <a:rPr lang="pl-PL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– ilość postępowań wszczętych</a:t>
            </a:r>
          </a:p>
          <a:p>
            <a:pPr indent="180975" algn="ctr"/>
            <a:endParaRPr lang="pl-PL" sz="1600" b="1" i="1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043608" y="306896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BRAK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9994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8829" y="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Brak znamion przestępstwa w postępowaniach (pełny katalog przestępstw)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Okres </a:t>
            </a: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styczeń - grudzień</a:t>
            </a: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660232" y="961723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www.naklo.kujawsko-pomorska.policja.gov.pl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Wykres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108395"/>
              </p:ext>
            </p:extLst>
          </p:nvPr>
        </p:nvGraphicFramePr>
        <p:xfrm>
          <a:off x="-10948" y="1412776"/>
          <a:ext cx="9144001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3251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660232" y="961723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www.naklo.kujawsko-pomorska.policja.gov.pl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388" y="2357438"/>
            <a:ext cx="8856662" cy="369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4572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9144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3716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18288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pl-PL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GB" altLang="pl-P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PRIORYTETY</a:t>
            </a:r>
            <a:endParaRPr kumimoji="0" lang="pl-PL" altLang="pl-PL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pl-P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altLang="pl-P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altLang="pl-P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KOMENDANTA GŁÓWNEGO POLICJI</a:t>
            </a:r>
            <a:endParaRPr kumimoji="0" lang="pl-PL" altLang="pl-PL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pl-PL" altLang="pl-PL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styczeń - grudzień </a:t>
            </a:r>
            <a:r>
              <a:rPr kumimoji="0" lang="pl-PL" alt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2024 </a:t>
            </a: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roku</a:t>
            </a:r>
            <a:endParaRPr kumimoji="0" lang="pl-PL" altLang="pl-PL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pl-PL" altLang="pl-PL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l-PL" alt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	</a:t>
            </a:r>
            <a:endParaRPr kumimoji="0" lang="en-GB" altLang="pl-P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822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>
          <a:xfrm>
            <a:off x="468313" y="1412875"/>
            <a:ext cx="8229600" cy="671513"/>
          </a:xfrm>
        </p:spPr>
        <p:txBody>
          <a:bodyPr/>
          <a:lstStyle/>
          <a:p>
            <a:r>
              <a:rPr lang="pl-PL" alt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 etatowy w Komendzie Powiatowej Policji w Nakle nad Notecią.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48181"/>
              </p:ext>
            </p:extLst>
          </p:nvPr>
        </p:nvGraphicFramePr>
        <p:xfrm>
          <a:off x="1476375" y="2708275"/>
          <a:ext cx="6529388" cy="2045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2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2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6457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jednostka</a:t>
                      </a:r>
                      <a:endParaRPr lang="pl-PL" sz="1800" dirty="0"/>
                    </a:p>
                  </a:txBody>
                  <a:tcPr marL="91459" marR="91459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stan</a:t>
                      </a:r>
                      <a:r>
                        <a:rPr lang="pl-PL" sz="1800" baseline="0" dirty="0" smtClean="0"/>
                        <a:t> etatowy</a:t>
                      </a:r>
                      <a:endParaRPr lang="pl-PL" sz="1800" dirty="0"/>
                    </a:p>
                  </a:txBody>
                  <a:tcPr marL="91459" marR="91459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wakaty</a:t>
                      </a:r>
                      <a:endParaRPr lang="pl-PL" sz="1800" dirty="0"/>
                    </a:p>
                  </a:txBody>
                  <a:tcPr marL="91459" marR="91459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% wakat do ilości etatów</a:t>
                      </a:r>
                      <a:endParaRPr lang="pl-PL" sz="1800" dirty="0"/>
                    </a:p>
                  </a:txBody>
                  <a:tcPr marL="91459" marR="91459" marT="45739" marB="457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457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KPP Nakło nad Notecią</a:t>
                      </a:r>
                    </a:p>
                    <a:p>
                      <a:pPr algn="ctr"/>
                      <a:endParaRPr lang="pl-PL" sz="1800" dirty="0" smtClean="0"/>
                    </a:p>
                    <a:p>
                      <a:pPr algn="ctr"/>
                      <a:r>
                        <a:rPr lang="pl-PL" sz="1800" dirty="0" smtClean="0"/>
                        <a:t>KP Mrocza</a:t>
                      </a:r>
                      <a:endParaRPr lang="pl-PL" sz="1800" dirty="0"/>
                    </a:p>
                  </a:txBody>
                  <a:tcPr marL="91459" marR="91459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170</a:t>
                      </a:r>
                    </a:p>
                    <a:p>
                      <a:pPr algn="ctr"/>
                      <a:endParaRPr lang="pl-PL" sz="1800" dirty="0" smtClean="0"/>
                    </a:p>
                    <a:p>
                      <a:pPr algn="ctr"/>
                      <a:endParaRPr lang="pl-PL" sz="1800" dirty="0" smtClean="0"/>
                    </a:p>
                    <a:p>
                      <a:pPr algn="ctr"/>
                      <a:r>
                        <a:rPr lang="pl-PL" sz="1800" dirty="0" smtClean="0"/>
                        <a:t>15</a:t>
                      </a:r>
                      <a:endParaRPr lang="pl-PL" sz="1800" dirty="0"/>
                    </a:p>
                  </a:txBody>
                  <a:tcPr marL="91459" marR="91459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30</a:t>
                      </a:r>
                    </a:p>
                    <a:p>
                      <a:pPr algn="ctr"/>
                      <a:endParaRPr lang="pl-PL" sz="1800" dirty="0" smtClean="0"/>
                    </a:p>
                    <a:p>
                      <a:pPr algn="ctr"/>
                      <a:endParaRPr lang="pl-PL" sz="1800" dirty="0" smtClean="0"/>
                    </a:p>
                    <a:p>
                      <a:pPr algn="ctr"/>
                      <a:r>
                        <a:rPr lang="pl-PL" sz="1800" dirty="0" smtClean="0"/>
                        <a:t>3</a:t>
                      </a:r>
                      <a:endParaRPr lang="pl-PL" sz="1800" dirty="0"/>
                    </a:p>
                  </a:txBody>
                  <a:tcPr marL="91459" marR="91459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17,64%</a:t>
                      </a:r>
                    </a:p>
                    <a:p>
                      <a:pPr algn="ctr"/>
                      <a:endParaRPr lang="pl-PL" sz="1800" dirty="0" smtClean="0"/>
                    </a:p>
                    <a:p>
                      <a:pPr algn="ctr"/>
                      <a:endParaRPr lang="pl-PL" sz="1800" dirty="0" smtClean="0"/>
                    </a:p>
                    <a:p>
                      <a:pPr algn="ctr"/>
                      <a:r>
                        <a:rPr lang="pl-PL" sz="1800" dirty="0" smtClean="0"/>
                        <a:t>20%</a:t>
                      </a:r>
                    </a:p>
                  </a:txBody>
                  <a:tcPr marL="91459" marR="91459" marT="45739" marB="457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88" name="Prostokąt 5"/>
          <p:cNvSpPr>
            <a:spLocks noChangeArrowheads="1"/>
          </p:cNvSpPr>
          <p:nvPr/>
        </p:nvSpPr>
        <p:spPr bwMode="auto">
          <a:xfrm>
            <a:off x="690563" y="5084763"/>
            <a:ext cx="828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omenda Powiatowa Policji w Nakle nad Notecią jest drugą najbardziej dotkniętą wakatami jednostką w garnizonie kujawsko-pomorskim.</a:t>
            </a:r>
          </a:p>
        </p:txBody>
      </p:sp>
    </p:spTree>
    <p:extLst>
      <p:ext uri="{BB962C8B-B14F-4D97-AF65-F5344CB8AC3E}">
        <p14:creationId xmlns:p14="http://schemas.microsoft.com/office/powerpoint/2010/main" val="4106637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660232" y="961723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www.naklo.kujawsko-pomorska.policja.gov.pl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7638" y="115416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Zabezpieczone narkotyki przez </a:t>
            </a:r>
            <a:r>
              <a:rPr lang="pl-PL" sz="13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KPP w Nakle nad Notecią </a:t>
            </a:r>
            <a:endParaRPr kumimoji="0" lang="pl-PL" sz="130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7638" y="1083517"/>
            <a:ext cx="1840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Miernik nr 2 KGP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65934" y="4509120"/>
            <a:ext cx="9158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 analizowanym okresie policjanci garnizonu kujawsko-pomorskiego zabezpieczyli </a:t>
            </a:r>
            <a:r>
              <a:rPr lang="pl-PL" sz="2000" b="1" noProof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311797,4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grama narkotyków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 daje </a:t>
            </a:r>
            <a:r>
              <a:rPr lang="pl-PL" sz="2000" b="1" noProof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198,60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założonego celu.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928904"/>
              </p:ext>
            </p:extLst>
          </p:nvPr>
        </p:nvGraphicFramePr>
        <p:xfrm>
          <a:off x="947922" y="2060848"/>
          <a:ext cx="7080462" cy="2094283"/>
        </p:xfrm>
        <a:graphic>
          <a:graphicData uri="http://schemas.openxmlformats.org/drawingml/2006/table">
            <a:tbl>
              <a:tblPr/>
              <a:tblGrid>
                <a:gridCol w="2685693">
                  <a:extLst>
                    <a:ext uri="{9D8B030D-6E8A-4147-A177-3AD203B41FA5}">
                      <a16:colId xmlns:a16="http://schemas.microsoft.com/office/drawing/2014/main" val="3192036657"/>
                    </a:ext>
                  </a:extLst>
                </a:gridCol>
                <a:gridCol w="2155031">
                  <a:extLst>
                    <a:ext uri="{9D8B030D-6E8A-4147-A177-3AD203B41FA5}">
                      <a16:colId xmlns:a16="http://schemas.microsoft.com/office/drawing/2014/main" val="1663144051"/>
                    </a:ext>
                  </a:extLst>
                </a:gridCol>
                <a:gridCol w="2239738">
                  <a:extLst>
                    <a:ext uri="{9D8B030D-6E8A-4147-A177-3AD203B41FA5}">
                      <a16:colId xmlns:a16="http://schemas.microsoft.com/office/drawing/2014/main" val="3165357292"/>
                    </a:ext>
                  </a:extLst>
                </a:gridCol>
              </a:tblGrid>
              <a:tr h="122161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JEDNOSTKI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narkotyki zabezpieczone ogółem w okresie 01 stycznia </a:t>
                      </a:r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31 grudnia </a:t>
                      </a:r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 gramach)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procentowy stopień realizacji oczekiwanego progu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567248"/>
                  </a:ext>
                </a:extLst>
              </a:tr>
              <a:tr h="62171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KPP Nakło nad 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Notecią</a:t>
                      </a:r>
                    </a:p>
                    <a:p>
                      <a:pPr algn="l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62221,7</a:t>
                      </a:r>
                    </a:p>
                    <a:p>
                      <a:pPr algn="ctr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1122,93%</a:t>
                      </a:r>
                    </a:p>
                    <a:p>
                      <a:pPr algn="ctr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005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969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660232" y="961723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www.naklo.kujawsko-pomorska.policja.gov.pl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160" y="130403"/>
            <a:ext cx="54999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Times New Roman" pitchFamily="18" charset="0"/>
              </a:rPr>
              <a:t>Miernik nr </a:t>
            </a: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Times New Roman" pitchFamily="18" charset="0"/>
              </a:rPr>
              <a:t>KGP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249885"/>
              </p:ext>
            </p:extLst>
          </p:nvPr>
        </p:nvGraphicFramePr>
        <p:xfrm>
          <a:off x="251520" y="1412776"/>
          <a:ext cx="8280920" cy="4194467"/>
        </p:xfrm>
        <a:graphic>
          <a:graphicData uri="http://schemas.openxmlformats.org/drawingml/2006/table">
            <a:tbl>
              <a:tblPr/>
              <a:tblGrid>
                <a:gridCol w="2798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8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9975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Zabezpieczenie majątkowe w postępowaniach prowadzonych za okres styczeń-grudzień </a:t>
                      </a:r>
                      <a:r>
                        <a:rPr lang="pl-PL" sz="1200" b="1" u="none" strike="noStrike" dirty="0" smtClean="0">
                          <a:effectLst/>
                        </a:rPr>
                        <a:t>2024                                                   </a:t>
                      </a:r>
                      <a:r>
                        <a:rPr lang="pl-PL" sz="1200" b="1" u="none" strike="noStrike" dirty="0">
                          <a:effectLst/>
                        </a:rPr>
                        <a:t>MIERNIK nr </a:t>
                      </a:r>
                      <a:r>
                        <a:rPr lang="pl-PL" sz="1200" b="1" u="none" strike="noStrike" dirty="0" smtClean="0">
                          <a:effectLst/>
                        </a:rPr>
                        <a:t>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0" marR="6740" marT="674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0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pl-PL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JEDNOSTKA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0" marR="6740" marT="674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 oczekiwana ok.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0" marR="6740" marT="6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pl-PL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 zabezpieczenia SESPOL       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0" marR="6740" marT="674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Lucida Sans Unicode"/>
                          <a:cs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pl-PL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poziom realizacji</a:t>
                      </a:r>
                      <a:br>
                        <a:rPr lang="pl-PL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miernika nr 4 </a:t>
                      </a:r>
                      <a:br>
                        <a:rPr lang="pl-PL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8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12/12=100%</a:t>
                      </a:r>
                      <a:endParaRPr lang="pl-PL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0" marR="6740" marT="674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714">
                <a:tc>
                  <a:txBody>
                    <a:bodyPr/>
                    <a:lstStyle/>
                    <a:p>
                      <a:pPr algn="l" rtl="0" fontAlgn="b"/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 </a:t>
                      </a:r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Nakło nad </a:t>
                      </a:r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Notecią</a:t>
                      </a:r>
                    </a:p>
                    <a:p>
                      <a:pPr algn="l" rtl="0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 Mrocza</a:t>
                      </a:r>
                    </a:p>
                    <a:p>
                      <a:pPr algn="l" rtl="0" fontAlgn="b"/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848.566</a:t>
                      </a:r>
                    </a:p>
                    <a:p>
                      <a:pPr algn="ctr" rtl="0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80000</a:t>
                      </a:r>
                    </a:p>
                    <a:p>
                      <a:pPr algn="ctr" rtl="0" fontAlgn="b"/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l-PL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1.812.540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113.650</a:t>
                      </a:r>
                    </a:p>
                    <a:p>
                      <a:pPr algn="r" rtl="0" fontAlgn="b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213,6%</a:t>
                      </a:r>
                    </a:p>
                    <a:p>
                      <a:pPr algn="ctr" rtl="0" fontAlgn="b"/>
                      <a:r>
                        <a:rPr lang="pl-PL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142%</a:t>
                      </a:r>
                      <a:endParaRPr lang="pl-PL" sz="1800" b="1" i="0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0" fontAlgn="b"/>
                      <a:endParaRPr lang="pl-PL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6714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RAZEM woj. </a:t>
                      </a:r>
                      <a:r>
                        <a:rPr lang="pl-PL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kuj.pom</a:t>
                      </a:r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26.487.394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31.492.493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118,9%</a:t>
                      </a:r>
                      <a:endParaRPr lang="pl-PL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493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179512" y="1411287"/>
            <a:ext cx="59324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1809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Przestępstwa:  z Ustawy o Narkomanii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okresie styczeń - grudzień 2024 roku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059" name="pole tekstowe 3"/>
          <p:cNvSpPr txBox="1">
            <a:spLocks noChangeArrowheads="1"/>
          </p:cNvSpPr>
          <p:nvPr/>
        </p:nvSpPr>
        <p:spPr bwMode="auto">
          <a:xfrm>
            <a:off x="6659563" y="962025"/>
            <a:ext cx="26654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www.naklo.kujawsko-pomorska.policja.gov.pl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71153" y="3429000"/>
            <a:ext cx="8748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W 2024r. na terenie działania KP w Mroczy stwierdzono 48 przestępstw z Ustawy o narkomanii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4311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 rtlCol="0">
            <a:normAutofit/>
          </a:bodyPr>
          <a:lstStyle/>
          <a:p>
            <a:pPr indent="-339725" algn="ctr" eaLnBrk="1" fontAlgn="auto" hangingPunct="1">
              <a:spcBef>
                <a:spcPts val="135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5400" dirty="0" smtClean="0">
                <a:solidFill>
                  <a:prstClr val="black"/>
                </a:solidFill>
              </a:rPr>
              <a:t>PION </a:t>
            </a:r>
            <a:r>
              <a:rPr lang="pl-PL" sz="5400" dirty="0">
                <a:solidFill>
                  <a:prstClr val="black"/>
                </a:solidFill>
              </a:rPr>
              <a:t>PREWENCJI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76803" name="pole tekstowe 3"/>
          <p:cNvSpPr txBox="1">
            <a:spLocks noChangeArrowheads="1"/>
          </p:cNvSpPr>
          <p:nvPr/>
        </p:nvSpPr>
        <p:spPr bwMode="auto">
          <a:xfrm>
            <a:off x="6732588" y="981075"/>
            <a:ext cx="26638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www.naklo.kujawsko-pomorska.policja.gov.pl</a:t>
            </a:r>
          </a:p>
        </p:txBody>
      </p:sp>
    </p:spTree>
    <p:extLst>
      <p:ext uri="{BB962C8B-B14F-4D97-AF65-F5344CB8AC3E}">
        <p14:creationId xmlns:p14="http://schemas.microsoft.com/office/powerpoint/2010/main" val="338336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ytuł 1"/>
          <p:cNvSpPr>
            <a:spLocks noGrp="1"/>
          </p:cNvSpPr>
          <p:nvPr>
            <p:ph type="title"/>
          </p:nvPr>
        </p:nvSpPr>
        <p:spPr>
          <a:xfrm>
            <a:off x="468313" y="990600"/>
            <a:ext cx="8229600" cy="1143000"/>
          </a:xfrm>
        </p:spPr>
        <p:txBody>
          <a:bodyPr/>
          <a:lstStyle/>
          <a:p>
            <a:r>
              <a:rPr lang="pl-PL" altLang="pl-PL" smtClean="0"/>
              <a:t>W każdym dniu 2024 roku średnio:</a:t>
            </a:r>
          </a:p>
        </p:txBody>
      </p:sp>
      <p:sp>
        <p:nvSpPr>
          <p:cNvPr id="77827" name="Symbol zastępczy zawartości 2"/>
          <p:cNvSpPr>
            <a:spLocks noGrp="1"/>
          </p:cNvSpPr>
          <p:nvPr>
            <p:ph idx="1"/>
          </p:nvPr>
        </p:nvSpPr>
        <p:spPr>
          <a:xfrm>
            <a:off x="9036050" y="6742113"/>
            <a:ext cx="107950" cy="133350"/>
          </a:xfrm>
        </p:spPr>
        <p:txBody>
          <a:bodyPr/>
          <a:lstStyle/>
          <a:p>
            <a:endParaRPr lang="pl-PL" altLang="pl-PL" smtClean="0"/>
          </a:p>
          <a:p>
            <a:endParaRPr lang="pl-PL" altLang="pl-PL" smtClean="0"/>
          </a:p>
          <a:p>
            <a:endParaRPr lang="pl-PL" altLang="pl-PL" smtClean="0"/>
          </a:p>
          <a:p>
            <a:endParaRPr lang="pl-PL" altLang="pl-PL" smtClean="0"/>
          </a:p>
          <a:p>
            <a:endParaRPr lang="pl-PL" altLang="pl-PL" smtClean="0"/>
          </a:p>
          <a:p>
            <a:endParaRPr lang="pl-PL" altLang="pl-PL" smtClean="0"/>
          </a:p>
        </p:txBody>
      </p:sp>
      <p:sp>
        <p:nvSpPr>
          <p:cNvPr id="5" name="Prostokąt zaokrąglony 4"/>
          <p:cNvSpPr/>
          <p:nvPr/>
        </p:nvSpPr>
        <p:spPr>
          <a:xfrm>
            <a:off x="971550" y="2133600"/>
            <a:ext cx="727233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1107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skierowano do służby patrolowej i obchodowej </a:t>
            </a: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31 </a:t>
            </a: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policjantów oraz </a:t>
            </a: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6 </a:t>
            </a: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policjantów RD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941388" y="3213100"/>
            <a:ext cx="727233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1107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przeprowadzono </a:t>
            </a: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81</a:t>
            </a: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badań trzeźwości 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941388" y="4292600"/>
            <a:ext cx="72961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1107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przeprowadzono </a:t>
            </a: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28</a:t>
            </a: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interwencji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941388" y="5373688"/>
            <a:ext cx="727233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1107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legitymowano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86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osób</a:t>
            </a:r>
          </a:p>
        </p:txBody>
      </p:sp>
    </p:spTree>
    <p:extLst>
      <p:ext uri="{BB962C8B-B14F-4D97-AF65-F5344CB8AC3E}">
        <p14:creationId xmlns:p14="http://schemas.microsoft.com/office/powerpoint/2010/main" val="41800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0800000" flipV="1">
            <a:off x="457200" y="1417638"/>
            <a:ext cx="8229600" cy="283170"/>
          </a:xfrm>
        </p:spPr>
        <p:txBody>
          <a:bodyPr/>
          <a:lstStyle/>
          <a:p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Liczba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interwencji przeprowadzonych przez funkcjonariuszy        z Komisariatu Policji w Mroczy w 2024 roku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97205"/>
              </p:ext>
            </p:extLst>
          </p:nvPr>
        </p:nvGraphicFramePr>
        <p:xfrm>
          <a:off x="1475656" y="2780928"/>
          <a:ext cx="6096000" cy="2363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0821742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538568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96463546"/>
                    </a:ext>
                  </a:extLst>
                </a:gridCol>
              </a:tblGrid>
              <a:tr h="382563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Ilość Interwencji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686" marB="456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  2023</a:t>
                      </a:r>
                      <a:r>
                        <a:rPr lang="pl-PL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rok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686" marB="456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  2024</a:t>
                      </a:r>
                      <a:r>
                        <a:rPr lang="pl-PL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rok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686" marB="45686" anchor="ctr"/>
                </a:tc>
                <a:extLst>
                  <a:ext uri="{0D108BD9-81ED-4DB2-BD59-A6C34878D82A}">
                    <a16:rowId xmlns:a16="http://schemas.microsoft.com/office/drawing/2014/main" val="404779066"/>
                  </a:ext>
                </a:extLst>
              </a:tr>
              <a:tr h="518149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>
                          <a:solidFill>
                            <a:schemeClr val="tx1"/>
                          </a:solidFill>
                        </a:rPr>
                        <a:t>domowe</a:t>
                      </a:r>
                      <a:endParaRPr lang="pl-PL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686" marB="456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pl-PL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686" marB="456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pl-PL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686" marB="45686" anchor="ctr"/>
                </a:tc>
                <a:extLst>
                  <a:ext uri="{0D108BD9-81ED-4DB2-BD59-A6C34878D82A}">
                    <a16:rowId xmlns:a16="http://schemas.microsoft.com/office/drawing/2014/main" val="4093904743"/>
                  </a:ext>
                </a:extLst>
              </a:tr>
              <a:tr h="944926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>
                          <a:solidFill>
                            <a:schemeClr val="tx1"/>
                          </a:solidFill>
                        </a:rPr>
                        <a:t>publiczne</a:t>
                      </a:r>
                    </a:p>
                    <a:p>
                      <a:pPr algn="ctr"/>
                      <a:r>
                        <a:rPr lang="pl-PL" sz="28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pl-PL" sz="28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2800" dirty="0" smtClean="0">
                          <a:solidFill>
                            <a:schemeClr val="tx1"/>
                          </a:solidFill>
                        </a:rPr>
                        <a:t>inne</a:t>
                      </a:r>
                      <a:endParaRPr lang="pl-PL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686" marB="456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1110</a:t>
                      </a:r>
                      <a:endParaRPr lang="pl-PL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686" marB="456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rgbClr val="FF0000"/>
                          </a:solidFill>
                        </a:rPr>
                        <a:t>942</a:t>
                      </a:r>
                      <a:endParaRPr lang="pl-PL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686" marB="45686" anchor="ctr"/>
                </a:tc>
                <a:extLst>
                  <a:ext uri="{0D108BD9-81ED-4DB2-BD59-A6C34878D82A}">
                    <a16:rowId xmlns:a16="http://schemas.microsoft.com/office/drawing/2014/main" val="2757214029"/>
                  </a:ext>
                </a:extLst>
              </a:tr>
              <a:tr h="518149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>
                          <a:solidFill>
                            <a:schemeClr val="tx1"/>
                          </a:solidFill>
                        </a:rPr>
                        <a:t>razem</a:t>
                      </a:r>
                      <a:endParaRPr lang="pl-PL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686" marB="456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1134</a:t>
                      </a:r>
                      <a:endParaRPr lang="pl-PL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686" marB="456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rgbClr val="FF0000"/>
                          </a:solidFill>
                        </a:rPr>
                        <a:t>953</a:t>
                      </a:r>
                      <a:endParaRPr lang="pl-PL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686" marB="45686" anchor="ctr"/>
                </a:tc>
                <a:extLst>
                  <a:ext uri="{0D108BD9-81ED-4DB2-BD59-A6C34878D82A}">
                    <a16:rowId xmlns:a16="http://schemas.microsoft.com/office/drawing/2014/main" val="3149228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276225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792088"/>
          </a:xfrm>
        </p:spPr>
        <p:txBody>
          <a:bodyPr/>
          <a:lstStyle/>
          <a:p>
            <a:r>
              <a:rPr lang="pl-PL" sz="2400" b="1" dirty="0" smtClean="0"/>
              <a:t>Ilość wykroczeń ujawnionych przez funkcjonariuszy                                z Komisariatu Policji w Mroczy w 2024 roku</a:t>
            </a:r>
            <a:endParaRPr lang="pl-PL" sz="2400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638348"/>
              </p:ext>
            </p:extLst>
          </p:nvPr>
        </p:nvGraphicFramePr>
        <p:xfrm>
          <a:off x="539552" y="270892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4962064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25985538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9055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Rodzaj</a:t>
                      </a:r>
                      <a:r>
                        <a:rPr lang="pl-PL" b="1" baseline="0" dirty="0" smtClean="0">
                          <a:solidFill>
                            <a:schemeClr val="tx1"/>
                          </a:solidFill>
                        </a:rPr>
                        <a:t> środka prawnego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2023 rok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2024 rok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050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Mandaty karne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569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341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058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Pouczenia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1522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1013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99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Inne postępowania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63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341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RAZEM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2174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1417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627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526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513" y="1484313"/>
            <a:ext cx="8229600" cy="11350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Liczba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postępowań w sprawach                         </a:t>
            </a:r>
            <a:b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wykroczenia zaistniałych na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terenie działania </a:t>
            </a:r>
            <a:b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Komisariatu Policji w Mroczy</a:t>
            </a: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125347"/>
              </p:ext>
            </p:extLst>
          </p:nvPr>
        </p:nvGraphicFramePr>
        <p:xfrm>
          <a:off x="544513" y="2908300"/>
          <a:ext cx="7993063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885">
                <a:tc>
                  <a:txBody>
                    <a:bodyPr/>
                    <a:lstStyle/>
                    <a:p>
                      <a:pPr algn="ctr"/>
                      <a:endParaRPr lang="pl-PL" sz="1800" dirty="0"/>
                    </a:p>
                  </a:txBody>
                  <a:tcPr marL="91442" marR="91442" marT="45667" marB="456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2023 rok</a:t>
                      </a:r>
                      <a:endParaRPr lang="pl-PL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67" marB="456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2024 rok</a:t>
                      </a:r>
                      <a:endParaRPr lang="pl-PL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67" marB="4566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5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Ilość popełnionych wykroczeń</a:t>
                      </a:r>
                    </a:p>
                  </a:txBody>
                  <a:tcPr marL="91442" marR="91442" marT="45667" marB="456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2174</a:t>
                      </a:r>
                      <a:endParaRPr lang="pl-PL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67" marB="456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rgbClr val="FF0000"/>
                          </a:solidFill>
                        </a:rPr>
                        <a:t>1417</a:t>
                      </a:r>
                      <a:endParaRPr lang="pl-PL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667" marB="4566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65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Ukarano mandatem karnym</a:t>
                      </a:r>
                      <a:r>
                        <a:rPr lang="pl-PL" sz="1800" baseline="0" dirty="0" smtClean="0"/>
                        <a:t> </a:t>
                      </a:r>
                      <a:r>
                        <a:rPr lang="pl-PL" sz="1800" dirty="0" smtClean="0"/>
                        <a:t>kredytowanym</a:t>
                      </a:r>
                    </a:p>
                  </a:txBody>
                  <a:tcPr marL="91442" marR="91442" marT="45667" marB="456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569</a:t>
                      </a:r>
                      <a:endParaRPr lang="pl-PL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67" marB="456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rgbClr val="FF0000"/>
                          </a:solidFill>
                        </a:rPr>
                        <a:t>341</a:t>
                      </a:r>
                      <a:endParaRPr lang="pl-PL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667" marB="4566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3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Skierowano wniosek o ukaranie do Sądu Rejonowego</a:t>
                      </a:r>
                    </a:p>
                  </a:txBody>
                  <a:tcPr marL="91442" marR="91442" marT="45667" marB="456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pl-PL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67" marB="456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rgbClr val="FF0000"/>
                          </a:solidFill>
                        </a:rPr>
                        <a:t>63</a:t>
                      </a:r>
                      <a:endParaRPr lang="pl-PL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667" marB="4566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65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Odstąpiono</a:t>
                      </a:r>
                      <a:r>
                        <a:rPr lang="pl-PL" sz="1800" baseline="0" dirty="0" smtClean="0"/>
                        <a:t> od skierowania wniosku o ukaranie</a:t>
                      </a:r>
                    </a:p>
                  </a:txBody>
                  <a:tcPr marL="91442" marR="91442" marT="45667" marB="456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pl-PL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67" marB="456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rgbClr val="FF0000"/>
                          </a:solidFill>
                        </a:rPr>
                        <a:t>61</a:t>
                      </a:r>
                      <a:endParaRPr lang="pl-PL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667" marB="4566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1949" name="Prostokąt 2"/>
          <p:cNvSpPr>
            <a:spLocks noChangeArrowheads="1"/>
          </p:cNvSpPr>
          <p:nvPr/>
        </p:nvSpPr>
        <p:spPr bwMode="auto">
          <a:xfrm>
            <a:off x="6804025" y="981075"/>
            <a:ext cx="21034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www.naklo.kujawsko-pomorska.policja.gov.pl</a:t>
            </a:r>
          </a:p>
        </p:txBody>
      </p:sp>
    </p:spTree>
    <p:extLst>
      <p:ext uri="{BB962C8B-B14F-4D97-AF65-F5344CB8AC3E}">
        <p14:creationId xmlns:p14="http://schemas.microsoft.com/office/powerpoint/2010/main" val="402120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ytuł 1"/>
          <p:cNvSpPr>
            <a:spLocks noGrp="1"/>
          </p:cNvSpPr>
          <p:nvPr>
            <p:ph type="ctrTitle"/>
          </p:nvPr>
        </p:nvSpPr>
        <p:spPr>
          <a:xfrm>
            <a:off x="685800" y="836613"/>
            <a:ext cx="7772400" cy="1470025"/>
          </a:xfrm>
        </p:spPr>
        <p:txBody>
          <a:bodyPr/>
          <a:lstStyle/>
          <a:p>
            <a:pPr eaLnBrk="1" hangingPunct="1"/>
            <a:r>
              <a:rPr lang="pl-PL" altLang="pl-PL" sz="2500" b="1" u="sng" smtClean="0"/>
              <a:t>Działania na rzecz poprawy bezpieczeństwa w ruchu drogowym na terenie KPP Nakło w 2024 r.</a:t>
            </a:r>
            <a:endParaRPr lang="pl-PL" altLang="pl-PL" sz="2500" b="1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288" y="1844675"/>
            <a:ext cx="8353425" cy="1752600"/>
          </a:xfrm>
        </p:spPr>
        <p:txBody>
          <a:bodyPr rtlCol="0">
            <a:normAutofit fontScale="25000" lnSpcReduction="20000"/>
          </a:bodyPr>
          <a:lstStyle/>
          <a:p>
            <a:pPr algn="l" eaLnBrk="1" hangingPunct="1">
              <a:lnSpc>
                <a:spcPct val="170000"/>
              </a:lnSpc>
              <a:spcBef>
                <a:spcPts val="800"/>
              </a:spcBef>
              <a:buClr>
                <a:srgbClr val="FFFFCC"/>
              </a:buClr>
              <a:buSzPct val="6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l-PL" sz="5600" dirty="0">
                <a:solidFill>
                  <a:srgbClr val="0070C0"/>
                </a:solidFill>
                <a:latin typeface="Arial" charset="0"/>
              </a:rPr>
              <a:t>Nadzór nad </a:t>
            </a:r>
            <a:r>
              <a:rPr lang="pl-PL" sz="5600" dirty="0" smtClean="0">
                <a:solidFill>
                  <a:srgbClr val="0070C0"/>
                </a:solidFill>
                <a:latin typeface="Arial" charset="0"/>
              </a:rPr>
              <a:t>bezpieczeństwem w ruchu drogowym na terenie działania Komendy Powiatowej Policji w Nakle nad Notecią sprawują głównie policjanci Referatu Ruchu Drogowego.</a:t>
            </a:r>
          </a:p>
          <a:p>
            <a:pPr algn="l" eaLnBrk="1" hangingPunct="1">
              <a:lnSpc>
                <a:spcPct val="170000"/>
              </a:lnSpc>
              <a:spcBef>
                <a:spcPts val="800"/>
              </a:spcBef>
              <a:buClr>
                <a:srgbClr val="FFFFCC"/>
              </a:buClr>
              <a:buSzPct val="6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l-PL" sz="5600" dirty="0" smtClean="0">
                <a:solidFill>
                  <a:srgbClr val="0070C0"/>
                </a:solidFill>
                <a:latin typeface="Arial" charset="0"/>
              </a:rPr>
              <a:t>Policjanci </a:t>
            </a:r>
            <a:r>
              <a:rPr lang="pl-PL" sz="5600" dirty="0">
                <a:solidFill>
                  <a:srgbClr val="0070C0"/>
                </a:solidFill>
                <a:latin typeface="Arial" charset="0"/>
              </a:rPr>
              <a:t>biorą udział w wielu planowanych działaniach na drogach powiatu nakielskiego</a:t>
            </a:r>
            <a:r>
              <a:rPr lang="pl-PL" sz="5600" dirty="0" smtClean="0">
                <a:solidFill>
                  <a:srgbClr val="0070C0"/>
                </a:solidFill>
                <a:latin typeface="Arial" charset="0"/>
              </a:rPr>
              <a:t>:</a:t>
            </a:r>
          </a:p>
          <a:p>
            <a:pPr marL="857250" indent="-857250" algn="l" eaLnBrk="1" hangingPunct="1">
              <a:lnSpc>
                <a:spcPct val="170000"/>
              </a:lnSpc>
              <a:spcBef>
                <a:spcPts val="8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l-PL" sz="5600" dirty="0" smtClean="0">
                <a:solidFill>
                  <a:srgbClr val="0070C0"/>
                </a:solidFill>
                <a:latin typeface="Arial" charset="0"/>
              </a:rPr>
              <a:t> Niechroniony </a:t>
            </a:r>
            <a:r>
              <a:rPr lang="pl-PL" sz="5600" dirty="0">
                <a:solidFill>
                  <a:srgbClr val="0070C0"/>
                </a:solidFill>
                <a:latin typeface="Arial" charset="0"/>
              </a:rPr>
              <a:t>uczestnik ruchu </a:t>
            </a:r>
            <a:r>
              <a:rPr lang="pl-PL" sz="5600" dirty="0" smtClean="0">
                <a:solidFill>
                  <a:srgbClr val="0070C0"/>
                </a:solidFill>
                <a:latin typeface="Arial" charset="0"/>
              </a:rPr>
              <a:t>drogowego                Jednośladem bezpiecznie do celu</a:t>
            </a:r>
            <a:endParaRPr lang="pl-PL" sz="5600" dirty="0">
              <a:solidFill>
                <a:srgbClr val="0070C0"/>
              </a:solidFill>
              <a:latin typeface="Arial" charset="0"/>
            </a:endParaRPr>
          </a:p>
          <a:p>
            <a:pPr marL="857250" indent="-857250" algn="l" eaLnBrk="1" hangingPunct="1">
              <a:lnSpc>
                <a:spcPct val="170000"/>
              </a:lnSpc>
              <a:spcBef>
                <a:spcPts val="8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l-PL" sz="5600" dirty="0" smtClean="0">
                <a:solidFill>
                  <a:srgbClr val="0070C0"/>
                </a:solidFill>
                <a:latin typeface="Arial" charset="0"/>
              </a:rPr>
              <a:t> Bezpieczna </a:t>
            </a:r>
            <a:r>
              <a:rPr lang="pl-PL" sz="5600" dirty="0">
                <a:solidFill>
                  <a:srgbClr val="0070C0"/>
                </a:solidFill>
                <a:latin typeface="Arial" charset="0"/>
              </a:rPr>
              <a:t>droga do </a:t>
            </a:r>
            <a:r>
              <a:rPr lang="pl-PL" sz="5600" dirty="0" smtClean="0">
                <a:solidFill>
                  <a:srgbClr val="0070C0"/>
                </a:solidFill>
                <a:latin typeface="Arial" charset="0"/>
              </a:rPr>
              <a:t>szkoły                                     Bezpieczny </a:t>
            </a:r>
            <a:r>
              <a:rPr lang="pl-PL" sz="5600" dirty="0">
                <a:solidFill>
                  <a:srgbClr val="0070C0"/>
                </a:solidFill>
                <a:latin typeface="Arial" charset="0"/>
              </a:rPr>
              <a:t>weekend </a:t>
            </a:r>
          </a:p>
          <a:p>
            <a:pPr marL="857250" indent="-857250" algn="l" eaLnBrk="1" hangingPunct="1">
              <a:lnSpc>
                <a:spcPct val="170000"/>
              </a:lnSpc>
              <a:spcBef>
                <a:spcPts val="8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l-PL" sz="5600" dirty="0" smtClean="0">
                <a:solidFill>
                  <a:srgbClr val="0070C0"/>
                </a:solidFill>
                <a:latin typeface="Arial" charset="0"/>
              </a:rPr>
              <a:t> Świeć Przykładem                                                    Bezpieczny </a:t>
            </a:r>
            <a:r>
              <a:rPr lang="pl-PL" sz="5600" dirty="0">
                <a:solidFill>
                  <a:srgbClr val="0070C0"/>
                </a:solidFill>
                <a:latin typeface="Arial" charset="0"/>
              </a:rPr>
              <a:t>pieszy</a:t>
            </a:r>
          </a:p>
          <a:p>
            <a:pPr marL="857250" indent="-857250" algn="l" eaLnBrk="1" hangingPunct="1">
              <a:lnSpc>
                <a:spcPct val="170000"/>
              </a:lnSpc>
              <a:spcBef>
                <a:spcPts val="8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l-PL" sz="5600" dirty="0" smtClean="0">
                <a:solidFill>
                  <a:srgbClr val="0070C0"/>
                </a:solidFill>
                <a:latin typeface="Arial" charset="0"/>
              </a:rPr>
              <a:t> Twoje światła - Nasze bezpieczeństwo                    Trzeźwy kierujący (Trzeźwy poranek)</a:t>
            </a:r>
            <a:endParaRPr lang="pl-PL" sz="5600" dirty="0">
              <a:solidFill>
                <a:srgbClr val="0070C0"/>
              </a:solidFill>
              <a:latin typeface="Arial" charset="0"/>
            </a:endParaRPr>
          </a:p>
          <a:p>
            <a:pPr marL="857250" indent="-857250" algn="l" eaLnBrk="1" hangingPunct="1">
              <a:lnSpc>
                <a:spcPct val="170000"/>
              </a:lnSpc>
              <a:spcBef>
                <a:spcPts val="8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l-PL" sz="5600" dirty="0" smtClean="0">
                <a:solidFill>
                  <a:srgbClr val="0070C0"/>
                </a:solidFill>
                <a:latin typeface="Arial" charset="0"/>
              </a:rPr>
              <a:t> Plan poprawy bezpieczeństwa pieszych                  </a:t>
            </a:r>
            <a:r>
              <a:rPr lang="pl-PL" sz="5600" dirty="0" err="1" smtClean="0">
                <a:solidFill>
                  <a:srgbClr val="0070C0"/>
                </a:solidFill>
                <a:latin typeface="Arial" charset="0"/>
              </a:rPr>
              <a:t>Motocykliczni</a:t>
            </a:r>
            <a:endParaRPr lang="pl-PL" sz="5600" dirty="0">
              <a:solidFill>
                <a:srgbClr val="0070C0"/>
              </a:solidFill>
              <a:latin typeface="Arial" charset="0"/>
            </a:endParaRPr>
          </a:p>
          <a:p>
            <a:pPr marL="857250" indent="-857250" algn="l" eaLnBrk="1" hangingPunct="1">
              <a:lnSpc>
                <a:spcPct val="170000"/>
              </a:lnSpc>
              <a:spcBef>
                <a:spcPts val="8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l-PL" sz="5600" dirty="0" smtClean="0">
                <a:solidFill>
                  <a:srgbClr val="0070C0"/>
                </a:solidFill>
                <a:latin typeface="Arial" charset="0"/>
              </a:rPr>
              <a:t> Bezpieczne ferie, wakacje                                        Andrzejki</a:t>
            </a:r>
            <a:endParaRPr lang="pl-PL" sz="5600" dirty="0">
              <a:solidFill>
                <a:srgbClr val="0070C0"/>
              </a:solidFill>
              <a:latin typeface="Arial" charset="0"/>
            </a:endParaRPr>
          </a:p>
          <a:p>
            <a:pPr marL="857250" indent="-857250" algn="l" eaLnBrk="1" hangingPunct="1">
              <a:lnSpc>
                <a:spcPct val="170000"/>
              </a:lnSpc>
              <a:spcBef>
                <a:spcPts val="8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l-PL" sz="5600" dirty="0" smtClean="0">
                <a:solidFill>
                  <a:srgbClr val="0070C0"/>
                </a:solidFill>
                <a:latin typeface="Arial" charset="0"/>
              </a:rPr>
              <a:t>Truck     &amp;  </a:t>
            </a:r>
            <a:r>
              <a:rPr lang="pl-PL" sz="5600" dirty="0">
                <a:solidFill>
                  <a:srgbClr val="0070C0"/>
                </a:solidFill>
                <a:latin typeface="Arial" charset="0"/>
              </a:rPr>
              <a:t>Bus</a:t>
            </a:r>
            <a:r>
              <a:rPr lang="pl-PL" sz="5600" dirty="0" smtClean="0">
                <a:solidFill>
                  <a:srgbClr val="0070C0"/>
                </a:solidFill>
                <a:latin typeface="Arial" charset="0"/>
              </a:rPr>
              <a:t>                                                          Prędkość i wyprzedzanie</a:t>
            </a:r>
            <a:endParaRPr lang="pl-PL" sz="5600" dirty="0">
              <a:solidFill>
                <a:srgbClr val="0070C0"/>
              </a:solidFill>
              <a:latin typeface="Arial" charset="0"/>
            </a:endParaRPr>
          </a:p>
          <a:p>
            <a:pPr marL="857250" indent="-857250" algn="l" eaLnBrk="1" hangingPunct="1">
              <a:lnSpc>
                <a:spcPct val="170000"/>
              </a:lnSpc>
              <a:spcBef>
                <a:spcPts val="8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l-PL" sz="5600" dirty="0" smtClean="0">
                <a:solidFill>
                  <a:srgbClr val="0070C0"/>
                </a:solidFill>
                <a:latin typeface="Arial" charset="0"/>
              </a:rPr>
              <a:t>Telefony                                                                     Kaskadowy pomiar prędkości</a:t>
            </a:r>
          </a:p>
          <a:p>
            <a:pPr marL="857250" indent="-857250" algn="l" eaLnBrk="1" hangingPunct="1">
              <a:lnSpc>
                <a:spcPct val="170000"/>
              </a:lnSpc>
              <a:spcBef>
                <a:spcPts val="8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l-PL" sz="5600" dirty="0" smtClean="0">
                <a:solidFill>
                  <a:srgbClr val="0070C0"/>
                </a:solidFill>
                <a:latin typeface="Arial" charset="0"/>
              </a:rPr>
              <a:t>Wszystkich Świętych                                                 Prędkość </a:t>
            </a:r>
            <a:endParaRPr lang="pl-PL" sz="5600" dirty="0">
              <a:solidFill>
                <a:srgbClr val="0070C0"/>
              </a:solidFill>
              <a:latin typeface="Arial" charset="0"/>
            </a:endParaRPr>
          </a:p>
          <a:p>
            <a:pPr marL="857250" indent="-857250" algn="l" eaLnBrk="1" hangingPunct="1">
              <a:spcBef>
                <a:spcPts val="8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l-PL" sz="5200" dirty="0" smtClean="0">
              <a:solidFill>
                <a:srgbClr val="0070C0"/>
              </a:solidFill>
              <a:latin typeface="Arial" charset="0"/>
            </a:endParaRPr>
          </a:p>
          <a:p>
            <a:pPr algn="l" eaLnBrk="1" hangingPunct="1">
              <a:spcBef>
                <a:spcPts val="800"/>
              </a:spcBef>
              <a:buClr>
                <a:schemeClr val="accent1"/>
              </a:buClr>
              <a:buSzPct val="6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l-PL" sz="5400" dirty="0" smtClean="0">
                <a:solidFill>
                  <a:srgbClr val="0070C0"/>
                </a:solidFill>
                <a:latin typeface="Arial" charset="0"/>
              </a:rPr>
              <a:t> </a:t>
            </a:r>
            <a:endParaRPr lang="pl-PL" sz="5200" dirty="0">
              <a:solidFill>
                <a:srgbClr val="0070C0"/>
              </a:solidFill>
              <a:latin typeface="Arial" charset="0"/>
            </a:endParaRPr>
          </a:p>
          <a:p>
            <a:pPr marL="857250" indent="-857250" algn="l" eaLnBrk="1" hangingPunct="1">
              <a:spcBef>
                <a:spcPts val="8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l-PL" sz="5600" dirty="0">
              <a:solidFill>
                <a:srgbClr val="0070C0"/>
              </a:solidFill>
              <a:latin typeface="Arial" charset="0"/>
            </a:endParaRPr>
          </a:p>
          <a:p>
            <a:pPr marL="857250" indent="-857250" algn="l" eaLnBrk="1" hangingPunct="1">
              <a:spcBef>
                <a:spcPts val="8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l-PL" sz="5600" dirty="0" smtClean="0">
              <a:solidFill>
                <a:srgbClr val="0070C0"/>
              </a:solidFill>
              <a:latin typeface="Arial" charset="0"/>
            </a:endParaRPr>
          </a:p>
          <a:p>
            <a:pPr marL="857250" indent="-857250" algn="l" eaLnBrk="1" hangingPunct="1">
              <a:spcBef>
                <a:spcPts val="8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l-PL" sz="5600" dirty="0" smtClean="0">
              <a:solidFill>
                <a:srgbClr val="0070C0"/>
              </a:solidFill>
              <a:latin typeface="Arial" charset="0"/>
            </a:endParaRPr>
          </a:p>
          <a:p>
            <a:pPr marL="857250" indent="-857250" algn="l" eaLnBrk="1" hangingPunct="1">
              <a:spcBef>
                <a:spcPts val="8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l-PL" sz="6400" dirty="0" smtClean="0">
              <a:solidFill>
                <a:srgbClr val="0070C0"/>
              </a:solidFill>
              <a:latin typeface="Arial" charset="0"/>
            </a:endParaRPr>
          </a:p>
          <a:p>
            <a:pPr algn="l" eaLnBrk="1" hangingPunct="1">
              <a:spcBef>
                <a:spcPts val="800"/>
              </a:spcBef>
              <a:buClr>
                <a:schemeClr val="accent1"/>
              </a:buClr>
              <a:buSzPct val="6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l-PL" sz="6400" dirty="0" smtClean="0">
              <a:solidFill>
                <a:srgbClr val="0070C0"/>
              </a:solidFill>
              <a:latin typeface="Arial" charset="0"/>
            </a:endParaRPr>
          </a:p>
          <a:p>
            <a:pPr marL="857250" indent="-857250" algn="l" eaLnBrk="1" hangingPunct="1">
              <a:spcBef>
                <a:spcPts val="8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l-PL" dirty="0"/>
          </a:p>
        </p:txBody>
      </p:sp>
      <p:sp>
        <p:nvSpPr>
          <p:cNvPr id="86020" name="Prostokąt 4"/>
          <p:cNvSpPr>
            <a:spLocks noChangeArrowheads="1"/>
          </p:cNvSpPr>
          <p:nvPr/>
        </p:nvSpPr>
        <p:spPr bwMode="auto">
          <a:xfrm>
            <a:off x="7065963" y="981075"/>
            <a:ext cx="21034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www.naklo.kujawsko-pomorska.policja.gov.pl</a:t>
            </a:r>
          </a:p>
        </p:txBody>
      </p:sp>
    </p:spTree>
    <p:extLst>
      <p:ext uri="{BB962C8B-B14F-4D97-AF65-F5344CB8AC3E}">
        <p14:creationId xmlns:p14="http://schemas.microsoft.com/office/powerpoint/2010/main" val="188589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ytuł 1"/>
          <p:cNvSpPr>
            <a:spLocks noGrp="1"/>
          </p:cNvSpPr>
          <p:nvPr>
            <p:ph type="title"/>
          </p:nvPr>
        </p:nvSpPr>
        <p:spPr>
          <a:xfrm>
            <a:off x="0" y="1052513"/>
            <a:ext cx="8893175" cy="1511300"/>
          </a:xfrm>
        </p:spPr>
        <p:txBody>
          <a:bodyPr/>
          <a:lstStyle/>
          <a:p>
            <a:pPr eaLnBrk="1" hangingPunct="1"/>
            <a:r>
              <a:rPr lang="pl-PL" altLang="pl-PL" sz="2500" smtClean="0"/>
              <a:t>Zestawienie ilości zdarzeń drogowych zaistniałych na terenie powiatu nakielskiego  </a:t>
            </a:r>
            <a:br>
              <a:rPr lang="pl-PL" altLang="pl-PL" sz="2500" smtClean="0"/>
            </a:br>
            <a:r>
              <a:rPr lang="pl-PL" altLang="pl-PL" sz="2500" smtClean="0"/>
              <a:t> </a:t>
            </a:r>
            <a:endParaRPr lang="pl-PL" altLang="pl-PL" smtClean="0"/>
          </a:p>
        </p:txBody>
      </p:sp>
      <p:sp>
        <p:nvSpPr>
          <p:cNvPr id="87043" name="Prostokąt 2"/>
          <p:cNvSpPr>
            <a:spLocks noChangeArrowheads="1"/>
          </p:cNvSpPr>
          <p:nvPr/>
        </p:nvSpPr>
        <p:spPr bwMode="auto">
          <a:xfrm>
            <a:off x="7040563" y="981075"/>
            <a:ext cx="21034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www.naklo.kujawsko-pomorska.policja.gov.pl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812621"/>
              </p:ext>
            </p:extLst>
          </p:nvPr>
        </p:nvGraphicFramePr>
        <p:xfrm>
          <a:off x="107950" y="1989138"/>
          <a:ext cx="8928101" cy="4586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7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94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31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31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31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94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28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72452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Gmina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Zdarzenia</a:t>
                      </a: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Wypadki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Zabici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Ranni 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Kolizje 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452">
                <a:tc>
                  <a:txBody>
                    <a:bodyPr/>
                    <a:lstStyle/>
                    <a:p>
                      <a:pPr algn="ctr"/>
                      <a:endParaRPr lang="pl-PL" sz="2400" dirty="0"/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0000"/>
                          </a:solidFill>
                        </a:rPr>
                        <a:t>2024</a:t>
                      </a:r>
                      <a:endParaRPr lang="pl-P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0000"/>
                          </a:solidFill>
                        </a:rPr>
                        <a:t>2024</a:t>
                      </a:r>
                      <a:endParaRPr lang="pl-P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0000"/>
                          </a:solidFill>
                        </a:rPr>
                        <a:t>2024</a:t>
                      </a:r>
                      <a:endParaRPr lang="pl-P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0000"/>
                          </a:solidFill>
                        </a:rPr>
                        <a:t>2024</a:t>
                      </a:r>
                      <a:endParaRPr lang="pl-P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0000"/>
                          </a:solidFill>
                        </a:rPr>
                        <a:t>2024</a:t>
                      </a:r>
                      <a:endParaRPr lang="pl-P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Nakło nad Notecią </a:t>
                      </a:r>
                      <a:endParaRPr lang="pl-PL" sz="1600" b="1" dirty="0"/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376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445</a:t>
                      </a:r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pl-P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pl-P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pl-P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357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0000"/>
                          </a:solidFill>
                        </a:rPr>
                        <a:t>429</a:t>
                      </a:r>
                      <a:endParaRPr lang="pl-P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452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Szubin</a:t>
                      </a:r>
                      <a:endParaRPr lang="pl-PL" sz="1600" b="1" dirty="0"/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224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262</a:t>
                      </a:r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pl-P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pl-P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0000"/>
                          </a:solidFill>
                        </a:rPr>
                        <a:t>248</a:t>
                      </a:r>
                      <a:endParaRPr lang="pl-P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452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Kcynia </a:t>
                      </a:r>
                      <a:endParaRPr lang="pl-PL" sz="1600" b="1" dirty="0"/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106</a:t>
                      </a:r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pl-P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pl-P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pl-P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0000"/>
                          </a:solidFill>
                        </a:rPr>
                        <a:t>103</a:t>
                      </a:r>
                      <a:endParaRPr lang="pl-P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2452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Mrocza</a:t>
                      </a:r>
                      <a:endParaRPr lang="pl-PL" sz="1600" b="1" dirty="0"/>
                    </a:p>
                  </a:txBody>
                  <a:tcPr marL="91402" marR="91402" marT="45723" marB="45723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85</a:t>
                      </a:r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pl-P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pl-P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pl-P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0000"/>
                          </a:solidFill>
                        </a:rPr>
                        <a:t>83</a:t>
                      </a:r>
                      <a:endParaRPr lang="pl-P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2452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Sadki </a:t>
                      </a:r>
                      <a:endParaRPr lang="pl-PL" sz="1600" b="1" dirty="0"/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77</a:t>
                      </a:r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pl-P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pl-P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0000"/>
                          </a:solidFill>
                        </a:rPr>
                        <a:t>72</a:t>
                      </a:r>
                      <a:endParaRPr lang="pl-P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2452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Suma </a:t>
                      </a:r>
                      <a:endParaRPr lang="pl-PL" sz="1600" b="1" dirty="0"/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805</a:t>
                      </a:r>
                      <a:endParaRPr lang="pl-PL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975</a:t>
                      </a:r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pl-PL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pl-P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l-PL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pl-P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pl-PL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0000"/>
                          </a:solidFill>
                        </a:rPr>
                        <a:t>53</a:t>
                      </a:r>
                      <a:endParaRPr lang="pl-P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762</a:t>
                      </a:r>
                      <a:endParaRPr lang="pl-PL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02" marR="9140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0000"/>
                          </a:solidFill>
                        </a:rPr>
                        <a:t>935</a:t>
                      </a:r>
                      <a:endParaRPr lang="pl-P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2" marR="91402" marT="45723" marB="45723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0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Wykres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1408113"/>
            <a:ext cx="574833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4">
            <a:extLst/>
          </p:cNvPr>
          <p:cNvSpPr>
            <a:spLocks noGrp="1"/>
          </p:cNvSpPr>
          <p:nvPr>
            <p:ph type="title"/>
          </p:nvPr>
        </p:nvSpPr>
        <p:spPr>
          <a:xfrm>
            <a:off x="88900" y="1006475"/>
            <a:ext cx="4565650" cy="1247775"/>
          </a:xfrm>
        </p:spPr>
        <p:txBody>
          <a:bodyPr/>
          <a:lstStyle/>
          <a:p>
            <a:pPr eaLnBrk="1" hangingPunct="1"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Poczucie bezpieczeństwa Polaków</a:t>
            </a: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 ogólnie rzecz biorąc ma Pan(i) zaufanie czy też nie ma Pan(i) zaufania do wymienionych instytucji?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>
            <a:extLst/>
          </p:cNvPr>
          <p:cNvSpPr>
            <a:spLocks noChangeArrowheads="1"/>
          </p:cNvSpPr>
          <p:nvPr/>
        </p:nvSpPr>
        <p:spPr bwMode="auto">
          <a:xfrm>
            <a:off x="198438" y="6440488"/>
            <a:ext cx="3086100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2156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Źródło: CBOS, Luty / kwiecień 2024 r., N=1079.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38" y="3802869"/>
            <a:ext cx="3616680" cy="2426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668614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ytuł 1"/>
          <p:cNvSpPr>
            <a:spLocks noGrp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r>
              <a:rPr lang="pl-PL" altLang="pl-PL" smtClean="0"/>
              <a:t>Liczba zdarzeń drogowych na głównych ciągach komunikacyjnych powiatu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510843"/>
              </p:ext>
            </p:extLst>
          </p:nvPr>
        </p:nvGraphicFramePr>
        <p:xfrm>
          <a:off x="755650" y="3284538"/>
          <a:ext cx="7704138" cy="314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4585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Droga</a:t>
                      </a:r>
                      <a:endParaRPr lang="pl-PL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Łączna</a:t>
                      </a:r>
                      <a:r>
                        <a:rPr lang="pl-PL" sz="1800" baseline="0" dirty="0" smtClean="0"/>
                        <a:t> liczba zdarzeń</a:t>
                      </a:r>
                      <a:endParaRPr lang="pl-PL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Liczba</a:t>
                      </a:r>
                      <a:r>
                        <a:rPr lang="pl-PL" sz="1800" baseline="0" dirty="0" smtClean="0"/>
                        <a:t> kolizji</a:t>
                      </a:r>
                      <a:endParaRPr lang="pl-PL" sz="1800" dirty="0" smtClean="0"/>
                    </a:p>
                    <a:p>
                      <a:endParaRPr lang="pl-PL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Liczba wypadków</a:t>
                      </a:r>
                    </a:p>
                    <a:p>
                      <a:endParaRPr lang="pl-PL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Liczba rannych</a:t>
                      </a:r>
                    </a:p>
                    <a:p>
                      <a:endParaRPr lang="pl-PL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Liczba zabitych</a:t>
                      </a:r>
                    </a:p>
                    <a:p>
                      <a:endParaRPr lang="pl-PL" sz="1800" dirty="0"/>
                    </a:p>
                  </a:txBody>
                  <a:tcPr marL="91431" marR="91431" marT="45729" marB="4572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15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K10</a:t>
                      </a:r>
                      <a:endParaRPr lang="pl-PL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101</a:t>
                      </a:r>
                      <a:endParaRPr lang="pl-PL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94</a:t>
                      </a:r>
                      <a:endParaRPr lang="pl-PL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7</a:t>
                      </a:r>
                      <a:endParaRPr lang="pl-PL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10</a:t>
                      </a:r>
                      <a:endParaRPr lang="pl-PL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1</a:t>
                      </a:r>
                      <a:endParaRPr lang="pl-PL" sz="1800" dirty="0"/>
                    </a:p>
                  </a:txBody>
                  <a:tcPr marL="91431" marR="91431" marT="45729" marB="457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15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S5</a:t>
                      </a:r>
                      <a:endParaRPr lang="pl-PL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46</a:t>
                      </a:r>
                      <a:endParaRPr lang="pl-PL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45</a:t>
                      </a:r>
                      <a:endParaRPr lang="pl-PL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1</a:t>
                      </a:r>
                      <a:endParaRPr lang="pl-PL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1</a:t>
                      </a:r>
                      <a:endParaRPr lang="pl-PL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0</a:t>
                      </a:r>
                      <a:endParaRPr lang="pl-PL" sz="1800" dirty="0"/>
                    </a:p>
                  </a:txBody>
                  <a:tcPr marL="91431" marR="91431" marT="45729" marB="4572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15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W241</a:t>
                      </a:r>
                      <a:endParaRPr lang="pl-PL" sz="1800" dirty="0"/>
                    </a:p>
                  </a:txBody>
                  <a:tcPr marL="91431" marR="91431" marT="45729" marB="4572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110</a:t>
                      </a:r>
                      <a:endParaRPr lang="pl-PL" sz="1800" dirty="0"/>
                    </a:p>
                  </a:txBody>
                  <a:tcPr marL="91431" marR="91431" marT="45729" marB="4572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107</a:t>
                      </a:r>
                      <a:endParaRPr lang="pl-PL" sz="1800" dirty="0"/>
                    </a:p>
                  </a:txBody>
                  <a:tcPr marL="91431" marR="91431" marT="45729" marB="4572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3</a:t>
                      </a:r>
                      <a:endParaRPr lang="pl-PL" sz="1800" dirty="0"/>
                    </a:p>
                  </a:txBody>
                  <a:tcPr marL="91431" marR="91431" marT="45729" marB="4572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3</a:t>
                      </a:r>
                      <a:endParaRPr lang="pl-PL" sz="1800" dirty="0"/>
                    </a:p>
                  </a:txBody>
                  <a:tcPr marL="91431" marR="91431" marT="45729" marB="4572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1</a:t>
                      </a:r>
                      <a:endParaRPr lang="pl-PL" sz="1800" dirty="0"/>
                    </a:p>
                  </a:txBody>
                  <a:tcPr marL="91431" marR="91431" marT="45729" marB="4572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15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W243</a:t>
                      </a:r>
                      <a:endParaRPr lang="pl-PL" sz="1800" dirty="0"/>
                    </a:p>
                  </a:txBody>
                  <a:tcPr marL="91431" marR="91431" marT="45729" marB="4572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13</a:t>
                      </a:r>
                      <a:endParaRPr lang="pl-PL" sz="1800" dirty="0"/>
                    </a:p>
                  </a:txBody>
                  <a:tcPr marL="91431" marR="91431" marT="45729" marB="4572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13</a:t>
                      </a:r>
                      <a:endParaRPr lang="pl-PL" sz="1800" dirty="0"/>
                    </a:p>
                  </a:txBody>
                  <a:tcPr marL="91431" marR="91431" marT="45729" marB="4572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0</a:t>
                      </a:r>
                      <a:endParaRPr lang="pl-PL" sz="1800" dirty="0"/>
                    </a:p>
                  </a:txBody>
                  <a:tcPr marL="91431" marR="91431" marT="45729" marB="4572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0</a:t>
                      </a:r>
                      <a:endParaRPr lang="pl-PL" sz="1800" dirty="0"/>
                    </a:p>
                  </a:txBody>
                  <a:tcPr marL="91431" marR="91431" marT="45729" marB="4572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0</a:t>
                      </a:r>
                      <a:endParaRPr lang="pl-PL" sz="1800" dirty="0"/>
                    </a:p>
                  </a:txBody>
                  <a:tcPr marL="91431" marR="91431" marT="45729" marB="4572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15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W246</a:t>
                      </a:r>
                      <a:endParaRPr lang="pl-PL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74</a:t>
                      </a:r>
                      <a:endParaRPr lang="pl-PL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66</a:t>
                      </a:r>
                      <a:endParaRPr lang="pl-PL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8</a:t>
                      </a:r>
                      <a:endParaRPr lang="pl-PL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11</a:t>
                      </a:r>
                      <a:endParaRPr lang="pl-PL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1</a:t>
                      </a:r>
                      <a:endParaRPr lang="pl-PL" sz="1800" dirty="0"/>
                    </a:p>
                  </a:txBody>
                  <a:tcPr marL="91431" marR="91431" marT="45729" marB="4572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915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W247</a:t>
                      </a:r>
                      <a:endParaRPr lang="pl-PL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44</a:t>
                      </a:r>
                      <a:endParaRPr lang="pl-PL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43</a:t>
                      </a:r>
                      <a:endParaRPr lang="pl-PL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1</a:t>
                      </a:r>
                      <a:endParaRPr lang="pl-PL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1</a:t>
                      </a:r>
                      <a:endParaRPr lang="pl-PL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1</a:t>
                      </a:r>
                      <a:endParaRPr lang="pl-PL" sz="1800" dirty="0"/>
                    </a:p>
                  </a:txBody>
                  <a:tcPr marL="91431" marR="91431" marT="45729" marB="4572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6470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ytuł 1"/>
          <p:cNvSpPr>
            <a:spLocks noGrp="1"/>
          </p:cNvSpPr>
          <p:nvPr>
            <p:ph type="title"/>
          </p:nvPr>
        </p:nvSpPr>
        <p:spPr>
          <a:xfrm>
            <a:off x="142875" y="-242888"/>
            <a:ext cx="8472488" cy="1143001"/>
          </a:xfrm>
        </p:spPr>
        <p:txBody>
          <a:bodyPr/>
          <a:lstStyle/>
          <a:p>
            <a:pPr algn="l"/>
            <a:r>
              <a:rPr lang="pl-PL" altLang="pl-PL" smtClean="0">
                <a:cs typeface="Times New Roman" panose="02020603050405020304" pitchFamily="18" charset="0"/>
              </a:rPr>
              <a:t>Bezpieczne</a:t>
            </a:r>
            <a:r>
              <a:rPr lang="pl-PL" altLang="pl-PL" b="1" smtClean="0">
                <a:cs typeface="Times New Roman" panose="02020603050405020304" pitchFamily="18" charset="0"/>
              </a:rPr>
              <a:t> </a:t>
            </a:r>
            <a:r>
              <a:rPr lang="pl-PL" altLang="pl-PL" smtClean="0">
                <a:cs typeface="Times New Roman" panose="02020603050405020304" pitchFamily="18" charset="0"/>
              </a:rPr>
              <a:t>ferie</a:t>
            </a:r>
          </a:p>
        </p:txBody>
      </p:sp>
      <p:sp>
        <p:nvSpPr>
          <p:cNvPr id="96259" name="Prostokąt 4"/>
          <p:cNvSpPr>
            <a:spLocks noChangeArrowheads="1"/>
          </p:cNvSpPr>
          <p:nvPr/>
        </p:nvSpPr>
        <p:spPr bwMode="auto">
          <a:xfrm>
            <a:off x="4579938" y="714375"/>
            <a:ext cx="4572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Mundurowi rozmawiają z dziećmi                   i młodzieżą, o tym jak bezpiecznie spędzić ferie.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Omówiono zasady bezpieczeństwa podczas zabaw na świeżym powietrzu.</a:t>
            </a:r>
          </a:p>
        </p:txBody>
      </p:sp>
      <p:sp>
        <p:nvSpPr>
          <p:cNvPr id="96260" name="Prostokąt 5"/>
          <p:cNvSpPr>
            <a:spLocks noChangeArrowheads="1"/>
          </p:cNvSpPr>
          <p:nvPr/>
        </p:nvSpPr>
        <p:spPr bwMode="auto">
          <a:xfrm>
            <a:off x="25400" y="4000500"/>
            <a:ext cx="4332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kumimoji="0" lang="pl-PL" altLang="pl-P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pl-PL" altLang="pl-PL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6261" name="Prostokąt 8"/>
          <p:cNvSpPr>
            <a:spLocks noChangeArrowheads="1"/>
          </p:cNvSpPr>
          <p:nvPr/>
        </p:nvSpPr>
        <p:spPr bwMode="auto">
          <a:xfrm>
            <a:off x="142875" y="4429125"/>
            <a:ext cx="42148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Funkcjonariusze zwracali uwagę na właściwe korzystanie z Internetu oraz zagrożenia wynikające z podawania     w sieci swoich danych osobom nieznajomym.</a:t>
            </a:r>
            <a:endParaRPr kumimoji="0" lang="pl-PL" alt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pic>
        <p:nvPicPr>
          <p:cNvPr id="96262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238250"/>
            <a:ext cx="4090987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357563"/>
            <a:ext cx="44164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0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ytuł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143000"/>
          </a:xfrm>
        </p:spPr>
        <p:txBody>
          <a:bodyPr/>
          <a:lstStyle/>
          <a:p>
            <a:r>
              <a:rPr lang="pl-PL" altLang="pl-PL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Bezpieczne ferie</a:t>
            </a:r>
            <a:endParaRPr lang="pl-PL" altLang="pl-PL" smtClean="0"/>
          </a:p>
        </p:txBody>
      </p:sp>
      <p:sp>
        <p:nvSpPr>
          <p:cNvPr id="97283" name="Prostokąt 2"/>
          <p:cNvSpPr>
            <a:spLocks noChangeArrowheads="1"/>
          </p:cNvSpPr>
          <p:nvPr/>
        </p:nvSpPr>
        <p:spPr bwMode="auto">
          <a:xfrm>
            <a:off x="833438" y="1916113"/>
            <a:ext cx="77057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Zamarznięte stawy i jeziora chętnie odwiedzają dzieci i młodzież. </a:t>
            </a:r>
            <a:br>
              <a:rPr kumimoji="0" lang="pl-PL" altLang="pl-PL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altLang="pl-PL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Wchodzenie na tafle jest dość ryzykowne i niebezpieczne, dlatego                         o bezpieczeństwo osób, które decydują się korzystać z zamarzniętych akwenów dbają policjanci. </a:t>
            </a:r>
            <a:endParaRPr kumimoji="0" lang="pl-PL" altLang="pl-PL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9728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284538"/>
            <a:ext cx="4310063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284538"/>
            <a:ext cx="4859337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74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ytuł 1"/>
          <p:cNvSpPr>
            <a:spLocks noGrp="1"/>
          </p:cNvSpPr>
          <p:nvPr>
            <p:ph type="title"/>
          </p:nvPr>
        </p:nvSpPr>
        <p:spPr>
          <a:xfrm>
            <a:off x="-1044575" y="-242888"/>
            <a:ext cx="10617200" cy="1143001"/>
          </a:xfrm>
        </p:spPr>
        <p:txBody>
          <a:bodyPr/>
          <a:lstStyle/>
          <a:p>
            <a:r>
              <a:rPr lang="pl-PL" altLang="pl-PL" sz="3600" smtClean="0">
                <a:cs typeface="Times New Roman" panose="02020603050405020304" pitchFamily="18" charset="0"/>
              </a:rPr>
              <a:t>Policyjna profilaktyka dla przedszkolaków </a:t>
            </a:r>
            <a:endParaRPr lang="pl-PL" altLang="pl-PL" sz="3600" smtClean="0">
              <a:solidFill>
                <a:srgbClr val="C00000"/>
              </a:solidFill>
            </a:endParaRPr>
          </a:p>
        </p:txBody>
      </p:sp>
      <p:pic>
        <p:nvPicPr>
          <p:cNvPr id="101379" name="Picture 2" descr="C:\Users\Wiesia\Desktop\20241127_111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3561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933825"/>
            <a:ext cx="480853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5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ytuł 1"/>
          <p:cNvSpPr>
            <a:spLocks noGrp="1"/>
          </p:cNvSpPr>
          <p:nvPr>
            <p:ph type="title"/>
          </p:nvPr>
        </p:nvSpPr>
        <p:spPr>
          <a:xfrm>
            <a:off x="0" y="-9525"/>
            <a:ext cx="8507413" cy="785813"/>
          </a:xfrm>
        </p:spPr>
        <p:txBody>
          <a:bodyPr/>
          <a:lstStyle/>
          <a:p>
            <a:pPr algn="l"/>
            <a:r>
              <a:rPr lang="pl-PL" altLang="pl-PL" sz="3200" smtClean="0">
                <a:cs typeface="Times New Roman" panose="02020603050405020304" pitchFamily="18" charset="0"/>
              </a:rPr>
              <a:t>Spotkania dzielnicowych z uczniami</a:t>
            </a:r>
            <a:endParaRPr lang="pl-PL" altLang="pl-PL" sz="3200" smtClean="0"/>
          </a:p>
        </p:txBody>
      </p:sp>
      <p:pic>
        <p:nvPicPr>
          <p:cNvPr id="110598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472608" cy="383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76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ytuł 1"/>
          <p:cNvSpPr>
            <a:spLocks noGrp="1"/>
          </p:cNvSpPr>
          <p:nvPr>
            <p:ph type="title"/>
          </p:nvPr>
        </p:nvSpPr>
        <p:spPr>
          <a:xfrm>
            <a:off x="357188" y="-171450"/>
            <a:ext cx="8229600" cy="1025525"/>
          </a:xfrm>
        </p:spPr>
        <p:txBody>
          <a:bodyPr/>
          <a:lstStyle/>
          <a:p>
            <a:pPr algn="l"/>
            <a:r>
              <a:rPr lang="pl-PL" altLang="pl-PL" sz="3600" smtClean="0">
                <a:cs typeface="Times New Roman" panose="02020603050405020304" pitchFamily="18" charset="0"/>
              </a:rPr>
              <a:t>„Bezpieczne wakacje 2024” </a:t>
            </a:r>
          </a:p>
        </p:txBody>
      </p:sp>
      <p:pic>
        <p:nvPicPr>
          <p:cNvPr id="115716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052736"/>
            <a:ext cx="43561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860800"/>
            <a:ext cx="480377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5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96875" y="17463"/>
            <a:ext cx="8229600" cy="808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sz="2700" dirty="0" smtClean="0">
                <a:cs typeface="Times New Roman" pitchFamily="18" charset="0"/>
              </a:rPr>
              <a:t>Konkursy zorganizowane przez KPP Nakło nad Notecią</a:t>
            </a:r>
            <a:r>
              <a:rPr lang="pl-PL" sz="4000" dirty="0">
                <a:cs typeface="Times New Roman" pitchFamily="18" charset="0"/>
              </a:rPr>
              <a:t/>
            </a:r>
            <a:br>
              <a:rPr lang="pl-PL" sz="4000" dirty="0">
                <a:cs typeface="Times New Roman" pitchFamily="18" charset="0"/>
              </a:rPr>
            </a:br>
            <a:r>
              <a:rPr lang="pl-PL" sz="4000" dirty="0" smtClean="0">
                <a:cs typeface="Times New Roman" pitchFamily="18" charset="0"/>
              </a:rPr>
              <a:t> </a:t>
            </a:r>
            <a:endParaRPr lang="pl-PL" sz="4000" dirty="0">
              <a:cs typeface="Times New Roman" pitchFamily="18" charset="0"/>
            </a:endParaRPr>
          </a:p>
        </p:txBody>
      </p:sp>
      <p:sp>
        <p:nvSpPr>
          <p:cNvPr id="124931" name="Symbol zastępczy zawartości 2"/>
          <p:cNvSpPr>
            <a:spLocks noGrp="1"/>
          </p:cNvSpPr>
          <p:nvPr>
            <p:ph idx="1"/>
          </p:nvPr>
        </p:nvSpPr>
        <p:spPr>
          <a:xfrm>
            <a:off x="3203575" y="692150"/>
            <a:ext cx="4152900" cy="86518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pl-PL" altLang="pl-PL" dirty="0" smtClean="0"/>
              <a:t>   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altLang="pl-PL" sz="1800" b="1" dirty="0" smtClean="0">
                <a:latin typeface="+mj-lt"/>
                <a:cs typeface="Times New Roman" pitchFamily="18" charset="0"/>
              </a:rPr>
              <a:t>XVIII Powiatowy Konkurs Wiedzy                                 </a:t>
            </a:r>
            <a:br>
              <a:rPr lang="pl-PL" altLang="pl-PL" sz="1800" b="1" dirty="0" smtClean="0">
                <a:latin typeface="+mj-lt"/>
                <a:cs typeface="Times New Roman" pitchFamily="18" charset="0"/>
              </a:rPr>
            </a:br>
            <a:r>
              <a:rPr lang="pl-PL" altLang="pl-PL" sz="1800" b="1" dirty="0" smtClean="0">
                <a:latin typeface="+mj-lt"/>
                <a:cs typeface="Times New Roman" pitchFamily="18" charset="0"/>
              </a:rPr>
              <a:t>o Profilaktyce Uzależnień</a:t>
            </a:r>
            <a:r>
              <a:rPr lang="pl-PL" altLang="pl-PL" dirty="0" smtClean="0">
                <a:latin typeface="+mj-lt"/>
              </a:rPr>
              <a:t/>
            </a:r>
            <a:br>
              <a:rPr lang="pl-PL" altLang="pl-PL" dirty="0" smtClean="0">
                <a:latin typeface="+mj-lt"/>
              </a:rPr>
            </a:br>
            <a:endParaRPr lang="pl-PL" altLang="pl-PL" dirty="0" smtClean="0">
              <a:latin typeface="+mj-lt"/>
            </a:endParaRPr>
          </a:p>
        </p:txBody>
      </p:sp>
      <p:sp>
        <p:nvSpPr>
          <p:cNvPr id="124933" name="Prostokąt 2"/>
          <p:cNvSpPr>
            <a:spLocks noChangeArrowheads="1"/>
          </p:cNvSpPr>
          <p:nvPr/>
        </p:nvSpPr>
        <p:spPr bwMode="auto">
          <a:xfrm>
            <a:off x="3563938" y="26939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Konkurs plastyczny „Odchodzę od komputera i za bezpieczną zabawę się zabieram”</a:t>
            </a: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4934" name="Picture 4" descr="C:\Users\Wiesia\Desktop\IMG-20250103-WA0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42058"/>
            <a:ext cx="297973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5" name="Picture 5" descr="C:\Users\Wiesia\Desktop\IMG-20250103-WA00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2987675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6" name="Prostokąt 3"/>
          <p:cNvSpPr>
            <a:spLocks noChangeArrowheads="1"/>
          </p:cNvSpPr>
          <p:nvPr/>
        </p:nvSpPr>
        <p:spPr bwMode="auto">
          <a:xfrm>
            <a:off x="3565525" y="4437063"/>
            <a:ext cx="425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,,</a:t>
            </a: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Wakacyjna krzyżówka z nakielską Policją”</a:t>
            </a: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937" name="Prostokąt 4"/>
          <p:cNvSpPr>
            <a:spLocks noChangeArrowheads="1"/>
          </p:cNvSpPr>
          <p:nvPr/>
        </p:nvSpPr>
        <p:spPr bwMode="auto">
          <a:xfrm>
            <a:off x="3551238" y="5684838"/>
            <a:ext cx="4572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VIII Fotograficzny Konkurs Profilaktyczny „Bliżej pasji, dalej od uzależnień”</a:t>
            </a: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65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188" y="13414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Ilość osób osadzonych w Pomieszczeniach dla Osób Zatrzymanych i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Doprowadzonych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Wytrzeźwienia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Komendzie Powiatowej Policji </a:t>
            </a:r>
            <a:b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Nakle nad Notecią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07950" y="2852738"/>
          <a:ext cx="8891587" cy="391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0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5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2415">
                <a:tc gridSpan="6"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Ilość osób osadzonych  w Pomieszczeniu dla Osób Zatrzymanych lub Doprowadzonych do Wytrzeźwienia</a:t>
                      </a:r>
                      <a:endParaRPr lang="pl-PL" sz="1800" dirty="0"/>
                    </a:p>
                  </a:txBody>
                  <a:tcPr marL="91431" marR="91431" marT="45723" marB="45723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1234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rok</a:t>
                      </a:r>
                      <a:endParaRPr lang="pl-PL" sz="1800" dirty="0"/>
                    </a:p>
                  </a:txBody>
                  <a:tcPr marL="91431" marR="9143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Ogółem zatrzymani</a:t>
                      </a:r>
                      <a:endParaRPr lang="pl-PL" sz="1800" dirty="0"/>
                    </a:p>
                  </a:txBody>
                  <a:tcPr marL="91431" marR="9143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Zatrzymanych do sprawy</a:t>
                      </a:r>
                      <a:endParaRPr lang="pl-PL" sz="1800" dirty="0"/>
                    </a:p>
                  </a:txBody>
                  <a:tcPr marL="91431" marR="9143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Zatrzymanych na polecenie Sądu                    i Prokuratury</a:t>
                      </a:r>
                      <a:endParaRPr lang="pl-PL" sz="1800" dirty="0"/>
                    </a:p>
                  </a:txBody>
                  <a:tcPr marL="91431" marR="9143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Zatrzymanych prewencyjnie</a:t>
                      </a:r>
                      <a:endParaRPr lang="pl-PL" sz="1800" dirty="0"/>
                    </a:p>
                  </a:txBody>
                  <a:tcPr marL="91431" marR="91431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Doprowadzonych</a:t>
                      </a:r>
                      <a:r>
                        <a:rPr lang="pl-PL" sz="1800" baseline="0" dirty="0" smtClean="0"/>
                        <a:t> do w</a:t>
                      </a:r>
                      <a:r>
                        <a:rPr lang="pl-PL" sz="1800" dirty="0" smtClean="0"/>
                        <a:t>ytrzeźwienia</a:t>
                      </a:r>
                    </a:p>
                    <a:p>
                      <a:pPr algn="ctr"/>
                      <a:endParaRPr lang="pl-PL" sz="1800" dirty="0"/>
                    </a:p>
                  </a:txBody>
                  <a:tcPr marL="91431" marR="91431" marT="45723" marB="4572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9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 smtClean="0">
                          <a:solidFill>
                            <a:srgbClr val="FF0000"/>
                          </a:solidFill>
                        </a:rPr>
                        <a:t>2024</a:t>
                      </a:r>
                    </a:p>
                    <a:p>
                      <a:pPr algn="ctr"/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 smtClean="0">
                          <a:solidFill>
                            <a:srgbClr val="FF0000"/>
                          </a:solidFill>
                        </a:rPr>
                        <a:t>534</a:t>
                      </a:r>
                    </a:p>
                    <a:p>
                      <a:pPr algn="ctr"/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 smtClean="0">
                          <a:solidFill>
                            <a:srgbClr val="FF0000"/>
                          </a:solidFill>
                        </a:rPr>
                        <a:t>248</a:t>
                      </a:r>
                    </a:p>
                    <a:p>
                      <a:pPr algn="ctr"/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 smtClean="0">
                          <a:solidFill>
                            <a:srgbClr val="FF0000"/>
                          </a:solidFill>
                        </a:rPr>
                        <a:t>109</a:t>
                      </a:r>
                    </a:p>
                    <a:p>
                      <a:pPr algn="ctr"/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  <a:p>
                      <a:pPr algn="ctr"/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 smtClean="0">
                          <a:solidFill>
                            <a:srgbClr val="FF0000"/>
                          </a:solidFill>
                        </a:rPr>
                        <a:t>137</a:t>
                      </a:r>
                    </a:p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(mężczyzn-127,</a:t>
                      </a:r>
                      <a:r>
                        <a:rPr lang="pl-PL" sz="1400" b="1" baseline="0" dirty="0" smtClean="0">
                          <a:solidFill>
                            <a:schemeClr val="tx1"/>
                          </a:solidFill>
                        </a:rPr>
                        <a:t> kobiet-10)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3" marB="4572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9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  <a:p>
                      <a:pPr algn="ctr"/>
                      <a:endParaRPr lang="pl-PL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0" dirty="0" smtClean="0">
                          <a:solidFill>
                            <a:schemeClr val="tx1"/>
                          </a:solidFill>
                        </a:rPr>
                        <a:t>553</a:t>
                      </a:r>
                    </a:p>
                    <a:p>
                      <a:pPr algn="ctr"/>
                      <a:endParaRPr lang="pl-PL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</a:p>
                    <a:p>
                      <a:pPr algn="ctr"/>
                      <a:endParaRPr lang="pl-PL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124</a:t>
                      </a:r>
                    </a:p>
                    <a:p>
                      <a:pPr algn="ctr"/>
                      <a:endParaRPr lang="pl-PL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  <a:p>
                      <a:pPr algn="ctr"/>
                      <a:endParaRPr lang="pl-PL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122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(mężczyzn-109,</a:t>
                      </a:r>
                      <a:r>
                        <a:rPr lang="pl-PL" sz="1400" b="1" baseline="0" dirty="0" smtClean="0">
                          <a:solidFill>
                            <a:schemeClr val="tx1"/>
                          </a:solidFill>
                        </a:rPr>
                        <a:t> kobiet-13)</a:t>
                      </a:r>
                      <a:endParaRPr lang="pl-PL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3" marB="4572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4003" name="Prostokąt 3"/>
          <p:cNvSpPr>
            <a:spLocks noChangeArrowheads="1"/>
          </p:cNvSpPr>
          <p:nvPr/>
        </p:nvSpPr>
        <p:spPr bwMode="auto">
          <a:xfrm>
            <a:off x="7034213" y="981075"/>
            <a:ext cx="21034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www.naklo.kujawsko-pomorska.policja.gov.pl</a:t>
            </a:r>
          </a:p>
        </p:txBody>
      </p:sp>
    </p:spTree>
    <p:extLst>
      <p:ext uri="{BB962C8B-B14F-4D97-AF65-F5344CB8AC3E}">
        <p14:creationId xmlns:p14="http://schemas.microsoft.com/office/powerpoint/2010/main" val="7650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ytuł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1143000"/>
          </a:xfrm>
        </p:spPr>
        <p:txBody>
          <a:bodyPr/>
          <a:lstStyle/>
          <a:p>
            <a:r>
              <a:rPr lang="pl-PL" altLang="pl-PL" sz="2800" smtClean="0">
                <a:cs typeface="Times New Roman" panose="02020603050405020304" pitchFamily="18" charset="0"/>
              </a:rPr>
              <a:t>Rady dla rodziców i dzieci publikowane w mediach </a:t>
            </a:r>
            <a:r>
              <a:rPr lang="pl-PL" altLang="pl-PL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altLang="pl-PL" sz="2000" smtClean="0"/>
          </a:p>
        </p:txBody>
      </p:sp>
      <p:sp>
        <p:nvSpPr>
          <p:cNvPr id="4" name="Prostokąt 3"/>
          <p:cNvSpPr/>
          <p:nvPr/>
        </p:nvSpPr>
        <p:spPr>
          <a:xfrm>
            <a:off x="4500563" y="1844675"/>
            <a:ext cx="4572000" cy="45545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Na stronie KPP Nakło oraz w lokalnych mediach publikowano komunikaty dotyczące: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bezpieczeństwa podczas wakacji,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bezpieczeństwa podczas ferii,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bezpiecznego korzystania z dróg,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wyposażania się w elementy odblaskowe,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bezpiecznych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zachowań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w szkole, podczas zabawy,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zachowania względem nieznajomych,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najpopularniejszych metod oszustw,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bezpiecznego spędzenia Sylwestra.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W ciągu roku na stronie internetowej KPP Nakło nad Notecią oficer prasowy zamieścił 292 artykuły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pic>
        <p:nvPicPr>
          <p:cNvPr id="128004" name="Picture 2" descr="C:\Users\669421\Desktop\ZAJAWKA\68-48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35274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57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l-PL" altLang="pl-PL" sz="6600" b="1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altLang="pl-PL" sz="6600" b="1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l-PL" altLang="pl-PL" sz="6600" b="1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DZIĘKUJĘ </a:t>
            </a:r>
            <a:br>
              <a:rPr lang="pl-PL" altLang="pl-PL" sz="6600" b="1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l-PL" altLang="pl-PL" sz="6600" b="1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ZA UWAGĘ</a:t>
            </a:r>
            <a:endParaRPr lang="pl-PL" altLang="pl-PL" sz="240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7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23975" y="992188"/>
            <a:ext cx="5683250" cy="1060450"/>
          </a:xfrm>
          <a:prstGeom prst="rect">
            <a:avLst/>
          </a:prstGeom>
        </p:spPr>
        <p:txBody>
          <a:bodyPr lIns="68579" tIns="34289" rIns="68579" bIns="34289" anchor="ctr">
            <a:normAutofit/>
          </a:bodyPr>
          <a:lstStyle/>
          <a:p>
            <a:pPr marL="0" marR="0" lvl="0" indent="0" algn="l" defTabSz="68580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all" spc="0" normalizeH="0" baseline="0" noProof="0" dirty="0">
              <a:ln>
                <a:noFill/>
              </a:ln>
              <a:solidFill>
                <a:srgbClr val="00215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7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63513" y="1028700"/>
            <a:ext cx="7315200" cy="800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PRZESTĘPSTWA OGÓŁEM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postępowania STWIERDZONE w okresie styczeń-grudzień 2024 roku (</a:t>
            </a: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38010)</a:t>
            </a:r>
          </a:p>
        </p:txBody>
      </p:sp>
      <p:graphicFrame>
        <p:nvGraphicFramePr>
          <p:cNvPr id="11268" name="Wykres 4"/>
          <p:cNvGraphicFramePr>
            <a:graphicFrameLocks/>
          </p:cNvGraphicFramePr>
          <p:nvPr/>
        </p:nvGraphicFramePr>
        <p:xfrm>
          <a:off x="403225" y="1577975"/>
          <a:ext cx="8467725" cy="490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r:id="rId4" imgW="8468078" imgH="4901609" progId="Excel.Chart.8">
                  <p:embed/>
                </p:oleObj>
              </mc:Choice>
              <mc:Fallback>
                <p:oleObj r:id="rId4" imgW="8468078" imgH="4901609" progId="Excel.Chart.8">
                  <p:embed/>
                  <p:pic>
                    <p:nvPicPr>
                      <p:cNvPr id="11268" name="Wykres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1577975"/>
                        <a:ext cx="8467725" cy="490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ymbol zastępczy numeru slajdu 8">
            <a:extLst/>
          </p:cNvPr>
          <p:cNvSpPr txBox="1">
            <a:spLocks/>
          </p:cNvSpPr>
          <p:nvPr/>
        </p:nvSpPr>
        <p:spPr>
          <a:xfrm>
            <a:off x="8408988" y="6248400"/>
            <a:ext cx="574675" cy="365125"/>
          </a:xfrm>
          <a:prstGeom prst="rect">
            <a:avLst/>
          </a:prstGeom>
        </p:spPr>
        <p:txBody>
          <a:bodyPr lIns="100794" tIns="50397" rIns="100794" bIns="50397" anchor="ctr"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A542E1-ADDB-463D-87AF-5A39EAC88307}" type="slidenum">
              <a:rPr kumimoji="0" lang="pl-PL" altLang="pl-PL" sz="11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altLang="pl-PL" sz="11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270" name="Prostokąt 1"/>
          <p:cNvSpPr>
            <a:spLocks noChangeArrowheads="1"/>
          </p:cNvSpPr>
          <p:nvPr/>
        </p:nvSpPr>
        <p:spPr bwMode="auto">
          <a:xfrm>
            <a:off x="17463" y="6488113"/>
            <a:ext cx="16224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1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Źródło: KWP Bydgoszcz</a:t>
            </a:r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16292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31750" y="0"/>
            <a:ext cx="54038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1809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Przestępstwa stwierdzone ogółem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okresie styczeń - grudzień  2024 roku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1" name="pole tekstowe 4"/>
          <p:cNvSpPr txBox="1">
            <a:spLocks noChangeArrowheads="1"/>
          </p:cNvSpPr>
          <p:nvPr/>
        </p:nvSpPr>
        <p:spPr bwMode="auto">
          <a:xfrm>
            <a:off x="6659563" y="962025"/>
            <a:ext cx="26654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www.naklo.kujawsko-pomorska.policja.gov.pl</a:t>
            </a:r>
          </a:p>
        </p:txBody>
      </p:sp>
      <p:graphicFrame>
        <p:nvGraphicFramePr>
          <p:cNvPr id="12292" name="Wykres 6"/>
          <p:cNvGraphicFramePr>
            <a:graphicFrameLocks/>
          </p:cNvGraphicFramePr>
          <p:nvPr/>
        </p:nvGraphicFramePr>
        <p:xfrm>
          <a:off x="-50800" y="1127125"/>
          <a:ext cx="9034463" cy="578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r:id="rId3" imgW="9035055" imgH="5779509" progId="Excel.Chart.8">
                  <p:embed/>
                </p:oleObj>
              </mc:Choice>
              <mc:Fallback>
                <p:oleObj r:id="rId3" imgW="9035055" imgH="5779509" progId="Excel.Chart.8">
                  <p:embed/>
                  <p:pic>
                    <p:nvPicPr>
                      <p:cNvPr id="12292" name="Wykres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127125"/>
                        <a:ext cx="9034463" cy="578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29279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ole tekstowe 3"/>
          <p:cNvSpPr txBox="1">
            <a:spLocks noChangeArrowheads="1"/>
          </p:cNvSpPr>
          <p:nvPr/>
        </p:nvSpPr>
        <p:spPr bwMode="auto">
          <a:xfrm>
            <a:off x="6659563" y="962025"/>
            <a:ext cx="26654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www.naklo.kujawsko-pomorska.policja.gov.pl</a:t>
            </a: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-1331913" y="1098550"/>
            <a:ext cx="9144001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Przestępstwa ogółem w </a:t>
            </a:r>
            <a:r>
              <a:rPr kumimoji="0" lang="pl-PL" alt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KP </a:t>
            </a:r>
            <a:r>
              <a:rPr kumimoji="0" lang="pl-PL" alt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w </a:t>
            </a:r>
            <a:r>
              <a:rPr kumimoji="0" lang="pl-PL" alt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Mroczy</a:t>
            </a:r>
            <a:endParaRPr kumimoji="0" lang="pl-PL" altLang="pl-PL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pl-PL" alt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                w </a:t>
            </a:r>
            <a:r>
              <a:rPr kumimoji="0" lang="pl-PL" alt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latach 2023 - 2024 – ilość postępowań wszczętych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" name="Wykres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814510"/>
              </p:ext>
            </p:extLst>
          </p:nvPr>
        </p:nvGraphicFramePr>
        <p:xfrm>
          <a:off x="1547664" y="230651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25157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ole tekstowe 3"/>
          <p:cNvSpPr txBox="1">
            <a:spLocks noChangeArrowheads="1"/>
          </p:cNvSpPr>
          <p:nvPr/>
        </p:nvSpPr>
        <p:spPr bwMode="auto">
          <a:xfrm>
            <a:off x="6659563" y="962025"/>
            <a:ext cx="26654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www.naklo.kujawsko-pomorska.policja.gov.pl</a:t>
            </a: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-1044575" y="1206848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Przestępstwa ogółem w </a:t>
            </a:r>
            <a:r>
              <a:rPr kumimoji="0" lang="pl-PL" alt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KP Mrocza</a:t>
            </a:r>
            <a:endParaRPr kumimoji="0" lang="pl-PL" altLang="pl-PL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pl-PL" alt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                   </a:t>
            </a:r>
            <a:r>
              <a:rPr kumimoji="0" lang="pl-PL" altLang="pl-PL" sz="24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pl-PL" alt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w </a:t>
            </a:r>
            <a:r>
              <a:rPr kumimoji="0" lang="pl-PL" alt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latach 2023 - 2024– wskaźnik wykrywalności (%)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848585"/>
              </p:ext>
            </p:extLst>
          </p:nvPr>
        </p:nvGraphicFramePr>
        <p:xfrm>
          <a:off x="1331913" y="24923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28792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660232" y="961723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dirty="0" smtClean="0">
                <a:solidFill>
                  <a:schemeClr val="bg1"/>
                </a:solidFill>
              </a:rPr>
              <a:t>www naklo.kujawsko-pomorska.policja.gov.pl</a:t>
            </a:r>
            <a:endParaRPr lang="pl-PL" sz="800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828600" y="129953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algn="ctr"/>
            <a:r>
              <a:rPr lang="pl-PL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Przestępstwa kryminalne w </a:t>
            </a:r>
            <a:r>
              <a:rPr lang="pl-PL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KP Mrocza</a:t>
            </a:r>
            <a:endParaRPr lang="pl-PL" sz="2000" b="1" dirty="0">
              <a:solidFill>
                <a:schemeClr val="tx2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indent="180975" algn="ctr"/>
            <a:r>
              <a:rPr lang="pl-PL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              w </a:t>
            </a:r>
            <a:r>
              <a:rPr lang="pl-PL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latach </a:t>
            </a:r>
            <a:r>
              <a:rPr lang="pl-PL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2023 </a:t>
            </a:r>
            <a:r>
              <a:rPr lang="pl-PL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 </a:t>
            </a:r>
            <a:r>
              <a:rPr lang="pl-PL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2024 </a:t>
            </a:r>
            <a:r>
              <a:rPr lang="pl-PL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– ilość postępowań wszczętych</a:t>
            </a:r>
          </a:p>
          <a:p>
            <a:pPr indent="180975" algn="ctr"/>
            <a:endParaRPr lang="pl-PL" sz="1600" b="1" i="1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2812228958"/>
              </p:ext>
            </p:extLst>
          </p:nvPr>
        </p:nvGraphicFramePr>
        <p:xfrm>
          <a:off x="539552" y="2253644"/>
          <a:ext cx="8136904" cy="427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5691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Prezentacj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Prezentacj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Prezentacj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Prezentacj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Prezentacj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Prezentacj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Prezentacj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Prezentacj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Prezentacj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Prezentacj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zentacj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Prezentacj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Prezentacj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Prezentacj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9_Prezentacj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zentacj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rezentacj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Prezentacj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Prezentacj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Prezentacj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Prezentacj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Prezentacj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32893</TotalTime>
  <Words>1331</Words>
  <Application>Microsoft Office PowerPoint</Application>
  <PresentationFormat>Pokaz na ekranie (4:3)</PresentationFormat>
  <Paragraphs>453</Paragraphs>
  <Slides>49</Slides>
  <Notes>9</Notes>
  <HiddenSlides>0</HiddenSlides>
  <MMClips>0</MMClips>
  <ScaleCrop>false</ScaleCrop>
  <HeadingPairs>
    <vt:vector size="8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23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49</vt:i4>
      </vt:variant>
    </vt:vector>
  </HeadingPairs>
  <TitlesOfParts>
    <vt:vector size="82" baseType="lpstr">
      <vt:lpstr>SimSun</vt:lpstr>
      <vt:lpstr>Arial</vt:lpstr>
      <vt:lpstr>Calibri</vt:lpstr>
      <vt:lpstr>Lucida Sans</vt:lpstr>
      <vt:lpstr>Lucida Sans Unicode</vt:lpstr>
      <vt:lpstr>Tahoma</vt:lpstr>
      <vt:lpstr>Times New Roman</vt:lpstr>
      <vt:lpstr>Tw Cen MT</vt:lpstr>
      <vt:lpstr>Wingdings</vt:lpstr>
      <vt:lpstr>Motyw pakietu Office</vt:lpstr>
      <vt:lpstr>Prezentacja</vt:lpstr>
      <vt:lpstr>1_Prezentacja</vt:lpstr>
      <vt:lpstr>2_Prezentacja</vt:lpstr>
      <vt:lpstr>3_Prezentacja</vt:lpstr>
      <vt:lpstr>4_Prezentacja</vt:lpstr>
      <vt:lpstr>5_Prezentacja</vt:lpstr>
      <vt:lpstr>6_Prezentacja</vt:lpstr>
      <vt:lpstr>7_Prezentacja</vt:lpstr>
      <vt:lpstr>8_Prezentacja</vt:lpstr>
      <vt:lpstr>10_Prezentacja</vt:lpstr>
      <vt:lpstr>11_Prezentacja</vt:lpstr>
      <vt:lpstr>12_Prezentacja</vt:lpstr>
      <vt:lpstr>13_Prezentacja</vt:lpstr>
      <vt:lpstr>14_Prezentacja</vt:lpstr>
      <vt:lpstr>15_Prezentacja</vt:lpstr>
      <vt:lpstr>16_Prezentacja</vt:lpstr>
      <vt:lpstr>17_Prezentacja</vt:lpstr>
      <vt:lpstr>18_Prezentacja</vt:lpstr>
      <vt:lpstr>19_Prezentacja</vt:lpstr>
      <vt:lpstr>20_Prezentacja</vt:lpstr>
      <vt:lpstr>21_Prezentacja</vt:lpstr>
      <vt:lpstr>9_Prezentacja</vt:lpstr>
      <vt:lpstr>Wykres programu Microsoft Excel</vt:lpstr>
      <vt:lpstr>Prezentacja programu PowerPoint</vt:lpstr>
      <vt:lpstr>Struktura organizacyjna jednostki </vt:lpstr>
      <vt:lpstr>Stan etatowy w Komendzie Powiatowej Policji w Nakle nad Notecią. </vt:lpstr>
      <vt:lpstr>Poczucie bezpieczeństwa Polaków  Czy ogólnie rzecz biorąc ma Pan(i) zaufanie czy też nie ma Pan(i) zaufania do wymienionych instytucji?</vt:lpstr>
      <vt:lpstr>PRZESTĘPSTWA OGÓŁEM postępowania STWIERDZONE w okresie styczeń-grudzień 2024 roku (38010)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 każdym dniu 2024 roku średnio:</vt:lpstr>
      <vt:lpstr> Liczba interwencji przeprowadzonych przez funkcjonariuszy        z Komisariatu Policji w Mroczy w 2024 roku</vt:lpstr>
      <vt:lpstr>Ilość wykroczeń ujawnionych przez funkcjonariuszy                                z Komisariatu Policji w Mroczy w 2024 roku</vt:lpstr>
      <vt:lpstr>Liczba postępowań w sprawach                           o wykroczenia zaistniałych na terenie działania  Komisariatu Policji w Mroczy</vt:lpstr>
      <vt:lpstr>Działania na rzecz poprawy bezpieczeństwa w ruchu drogowym na terenie KPP Nakło w 2024 r.</vt:lpstr>
      <vt:lpstr>Zestawienie ilości zdarzeń drogowych zaistniałych na terenie powiatu nakielskiego    </vt:lpstr>
      <vt:lpstr>Liczba zdarzeń drogowych na głównych ciągach komunikacyjnych powiatu</vt:lpstr>
      <vt:lpstr>Bezpieczne ferie</vt:lpstr>
      <vt:lpstr>Bezpieczne ferie</vt:lpstr>
      <vt:lpstr>Policyjna profilaktyka dla przedszkolaków </vt:lpstr>
      <vt:lpstr>Spotkania dzielnicowych z uczniami</vt:lpstr>
      <vt:lpstr>„Bezpieczne wakacje 2024” </vt:lpstr>
      <vt:lpstr>Konkursy zorganizowane przez KPP Nakło nad Notecią  </vt:lpstr>
      <vt:lpstr>Ilość osób osadzonych w Pomieszczeniach dla Osób Zatrzymanych i Doprowadzonych do Wytrzeźwienia  w Komendzie Powiatowej Policji  w Nakle nad Notecią</vt:lpstr>
      <vt:lpstr>Rady dla rodziców i dzieci publikowane w mediach 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Statystyka</dc:title>
  <cp:lastModifiedBy>669210</cp:lastModifiedBy>
  <cp:revision>3987</cp:revision>
  <cp:lastPrinted>2025-02-13T09:21:25Z</cp:lastPrinted>
  <dcterms:created xsi:type="dcterms:W3CDTF">2010-06-21T07:05:51Z</dcterms:created>
  <dcterms:modified xsi:type="dcterms:W3CDTF">2025-02-14T12:43:40Z</dcterms:modified>
</cp:coreProperties>
</file>